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87" r:id="rId2"/>
    <p:sldId id="312" r:id="rId3"/>
    <p:sldId id="334" r:id="rId4"/>
    <p:sldId id="335" r:id="rId5"/>
    <p:sldId id="336" r:id="rId6"/>
    <p:sldId id="337" r:id="rId7"/>
    <p:sldId id="356" r:id="rId8"/>
    <p:sldId id="338" r:id="rId9"/>
    <p:sldId id="339" r:id="rId10"/>
    <p:sldId id="359" r:id="rId11"/>
    <p:sldId id="365" r:id="rId12"/>
    <p:sldId id="366" r:id="rId13"/>
    <p:sldId id="367" r:id="rId14"/>
    <p:sldId id="363" r:id="rId15"/>
    <p:sldId id="364" r:id="rId16"/>
    <p:sldId id="342" r:id="rId17"/>
    <p:sldId id="346" r:id="rId18"/>
    <p:sldId id="311" r:id="rId19"/>
    <p:sldId id="360" r:id="rId20"/>
    <p:sldId id="361" r:id="rId21"/>
    <p:sldId id="362" r:id="rId22"/>
  </p:sldIdLst>
  <p:sldSz cx="9144000" cy="6858000" type="screen4x3"/>
  <p:notesSz cx="6797675" cy="9928225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8200DA"/>
    <a:srgbClr val="5F2987"/>
    <a:srgbClr val="9900FF"/>
    <a:srgbClr val="FF6600"/>
    <a:srgbClr val="9D4B07"/>
    <a:srgbClr val="F09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76" autoAdjust="0"/>
    <p:restoredTop sz="88556" autoAdjust="0"/>
  </p:normalViewPr>
  <p:slideViewPr>
    <p:cSldViewPr>
      <p:cViewPr>
        <p:scale>
          <a:sx n="59" d="100"/>
          <a:sy n="59" d="100"/>
        </p:scale>
        <p:origin x="-2184" y="-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2DA7E1-41B1-47A1-8E28-7426AAA3F7BF}" type="doc">
      <dgm:prSet loTypeId="urn:microsoft.com/office/officeart/2005/8/layout/process1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MX"/>
        </a:p>
      </dgm:t>
    </dgm:pt>
    <dgm:pt modelId="{794FCB26-6988-448B-A8A7-AC058A632EA3}">
      <dgm:prSet phldrT="[Texto]" custT="1"/>
      <dgm:spPr/>
      <dgm:t>
        <a:bodyPr/>
        <a:lstStyle/>
        <a:p>
          <a:r>
            <a:rPr lang="es-MX" sz="1400" b="1" dirty="0" smtClean="0">
              <a:latin typeface="Arial" pitchFamily="34" charset="0"/>
              <a:cs typeface="Arial" pitchFamily="34" charset="0"/>
            </a:rPr>
            <a:t>Participaciones</a:t>
          </a:r>
          <a:endParaRPr lang="es-MX" sz="1400" b="1" dirty="0">
            <a:latin typeface="Arial" pitchFamily="34" charset="0"/>
            <a:cs typeface="Arial" pitchFamily="34" charset="0"/>
          </a:endParaRPr>
        </a:p>
      </dgm:t>
    </dgm:pt>
    <dgm:pt modelId="{9FCA5DC6-2532-4057-B8DA-FF086D2D1EE8}" type="parTrans" cxnId="{EDF4AE23-5835-4CB1-A263-991D54789A83}">
      <dgm:prSet/>
      <dgm:spPr/>
      <dgm:t>
        <a:bodyPr/>
        <a:lstStyle/>
        <a:p>
          <a:endParaRPr lang="es-MX" sz="1400"/>
        </a:p>
      </dgm:t>
    </dgm:pt>
    <dgm:pt modelId="{1AC4459A-844D-44BF-B7E2-035C0B7088F4}" type="sibTrans" cxnId="{EDF4AE23-5835-4CB1-A263-991D54789A83}">
      <dgm:prSet custT="1"/>
      <dgm:spPr/>
      <dgm:t>
        <a:bodyPr/>
        <a:lstStyle/>
        <a:p>
          <a:endParaRPr lang="es-MX" sz="1400" dirty="0"/>
        </a:p>
      </dgm:t>
    </dgm:pt>
    <dgm:pt modelId="{9917D747-F706-46F8-89D2-5933F7209EB9}">
      <dgm:prSet phldrT="[Texto]" custT="1"/>
      <dgm:spPr/>
      <dgm:t>
        <a:bodyPr/>
        <a:lstStyle/>
        <a:p>
          <a:r>
            <a:rPr lang="es-MX" sz="1400" b="1" dirty="0" smtClean="0">
              <a:latin typeface="Arial" pitchFamily="34" charset="0"/>
              <a:cs typeface="Arial" pitchFamily="34" charset="0"/>
            </a:rPr>
            <a:t>Fondos de Aportaciones</a:t>
          </a:r>
          <a:endParaRPr lang="es-MX" sz="1400" b="1" dirty="0">
            <a:latin typeface="Arial" pitchFamily="34" charset="0"/>
            <a:cs typeface="Arial" pitchFamily="34" charset="0"/>
          </a:endParaRPr>
        </a:p>
      </dgm:t>
    </dgm:pt>
    <dgm:pt modelId="{EE5C11F8-8E34-4450-85DA-F510CAF3C2DB}" type="parTrans" cxnId="{BC37F2DA-8601-44E3-A855-0F4CA994FE83}">
      <dgm:prSet/>
      <dgm:spPr/>
      <dgm:t>
        <a:bodyPr/>
        <a:lstStyle/>
        <a:p>
          <a:endParaRPr lang="es-MX" sz="1400"/>
        </a:p>
      </dgm:t>
    </dgm:pt>
    <dgm:pt modelId="{C3197A16-F959-424A-A293-4EFE4B90B017}" type="sibTrans" cxnId="{BC37F2DA-8601-44E3-A855-0F4CA994FE83}">
      <dgm:prSet custT="1"/>
      <dgm:spPr/>
      <dgm:t>
        <a:bodyPr/>
        <a:lstStyle/>
        <a:p>
          <a:endParaRPr lang="es-MX" sz="1400" dirty="0"/>
        </a:p>
      </dgm:t>
    </dgm:pt>
    <dgm:pt modelId="{0537AC08-8A23-4806-8487-5FCC75C154F7}">
      <dgm:prSet phldrT="[Texto]" custT="1"/>
      <dgm:spPr/>
      <dgm:t>
        <a:bodyPr/>
        <a:lstStyle/>
        <a:p>
          <a:r>
            <a:rPr lang="es-MX" sz="1400" b="1" dirty="0" smtClean="0">
              <a:latin typeface="Arial" pitchFamily="34" charset="0"/>
              <a:cs typeface="Arial" pitchFamily="34" charset="0"/>
            </a:rPr>
            <a:t>Otros recursos descentralizados</a:t>
          </a:r>
          <a:endParaRPr lang="es-MX" sz="1400" b="1" dirty="0">
            <a:latin typeface="Arial" pitchFamily="34" charset="0"/>
            <a:cs typeface="Arial" pitchFamily="34" charset="0"/>
          </a:endParaRPr>
        </a:p>
      </dgm:t>
    </dgm:pt>
    <dgm:pt modelId="{0A28BB81-6473-44FC-97B1-40E97C8C70BA}" type="parTrans" cxnId="{53ED95EC-2103-4944-B238-E0C89A135021}">
      <dgm:prSet/>
      <dgm:spPr/>
      <dgm:t>
        <a:bodyPr/>
        <a:lstStyle/>
        <a:p>
          <a:endParaRPr lang="es-MX" sz="1400"/>
        </a:p>
      </dgm:t>
    </dgm:pt>
    <dgm:pt modelId="{7BF4E196-7935-4784-B9F7-B212D44CC0AE}" type="sibTrans" cxnId="{53ED95EC-2103-4944-B238-E0C89A135021}">
      <dgm:prSet custT="1"/>
      <dgm:spPr/>
      <dgm:t>
        <a:bodyPr/>
        <a:lstStyle/>
        <a:p>
          <a:endParaRPr lang="es-MX" sz="1400" dirty="0"/>
        </a:p>
      </dgm:t>
    </dgm:pt>
    <dgm:pt modelId="{D0F0A356-C148-4031-B612-2011DD3BB1DC}" type="pres">
      <dgm:prSet presAssocID="{962DA7E1-41B1-47A1-8E28-7426AAA3F7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B2259954-2E7D-4E53-80A2-1CCE9E9C21E0}" type="pres">
      <dgm:prSet presAssocID="{794FCB26-6988-448B-A8A7-AC058A632EA3}" presName="node" presStyleLbl="node1" presStyleIdx="0" presStyleCnt="3" custLinFactNeighborX="25547" custLinFactNeighborY="193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86721E2-AAA7-4F0E-BEA5-A2AA6FE51208}" type="pres">
      <dgm:prSet presAssocID="{1AC4459A-844D-44BF-B7E2-035C0B7088F4}" presName="sibTrans" presStyleLbl="sibTrans2D1" presStyleIdx="0" presStyleCnt="2"/>
      <dgm:spPr/>
      <dgm:t>
        <a:bodyPr/>
        <a:lstStyle/>
        <a:p>
          <a:endParaRPr lang="es-MX"/>
        </a:p>
      </dgm:t>
    </dgm:pt>
    <dgm:pt modelId="{6E1D6494-FF81-4829-86D2-4317C6496F4C}" type="pres">
      <dgm:prSet presAssocID="{1AC4459A-844D-44BF-B7E2-035C0B7088F4}" presName="connectorText" presStyleLbl="sibTrans2D1" presStyleIdx="0" presStyleCnt="2"/>
      <dgm:spPr/>
      <dgm:t>
        <a:bodyPr/>
        <a:lstStyle/>
        <a:p>
          <a:endParaRPr lang="es-MX"/>
        </a:p>
      </dgm:t>
    </dgm:pt>
    <dgm:pt modelId="{0F27D221-ED5D-4D11-B58B-9C628C8BC2D8}" type="pres">
      <dgm:prSet presAssocID="{9917D747-F706-46F8-89D2-5933F7209E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AB390C2-A758-470E-BC08-DED9698EBEF4}" type="pres">
      <dgm:prSet presAssocID="{C3197A16-F959-424A-A293-4EFE4B90B017}" presName="sibTrans" presStyleLbl="sibTrans2D1" presStyleIdx="1" presStyleCnt="2"/>
      <dgm:spPr/>
      <dgm:t>
        <a:bodyPr/>
        <a:lstStyle/>
        <a:p>
          <a:endParaRPr lang="es-MX"/>
        </a:p>
      </dgm:t>
    </dgm:pt>
    <dgm:pt modelId="{9E4BDC95-949E-4811-93A2-C461E5BCA25B}" type="pres">
      <dgm:prSet presAssocID="{C3197A16-F959-424A-A293-4EFE4B90B017}" presName="connectorText" presStyleLbl="sibTrans2D1" presStyleIdx="1" presStyleCnt="2"/>
      <dgm:spPr/>
      <dgm:t>
        <a:bodyPr/>
        <a:lstStyle/>
        <a:p>
          <a:endParaRPr lang="es-MX"/>
        </a:p>
      </dgm:t>
    </dgm:pt>
    <dgm:pt modelId="{B48ACCB6-F5AB-4F16-BF45-DC18A2C9559A}" type="pres">
      <dgm:prSet presAssocID="{0537AC08-8A23-4806-8487-5FCC75C154F7}" presName="node" presStyleLbl="node1" presStyleIdx="2" presStyleCnt="3" custLinFactNeighborX="-17316" custLinFactNeighborY="122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EDF4AE23-5835-4CB1-A263-991D54789A83}" srcId="{962DA7E1-41B1-47A1-8E28-7426AAA3F7BF}" destId="{794FCB26-6988-448B-A8A7-AC058A632EA3}" srcOrd="0" destOrd="0" parTransId="{9FCA5DC6-2532-4057-B8DA-FF086D2D1EE8}" sibTransId="{1AC4459A-844D-44BF-B7E2-035C0B7088F4}"/>
    <dgm:cxn modelId="{53ED95EC-2103-4944-B238-E0C89A135021}" srcId="{962DA7E1-41B1-47A1-8E28-7426AAA3F7BF}" destId="{0537AC08-8A23-4806-8487-5FCC75C154F7}" srcOrd="2" destOrd="0" parTransId="{0A28BB81-6473-44FC-97B1-40E97C8C70BA}" sibTransId="{7BF4E196-7935-4784-B9F7-B212D44CC0AE}"/>
    <dgm:cxn modelId="{82226133-E115-4444-B465-30AC8B82CE0C}" type="presOf" srcId="{962DA7E1-41B1-47A1-8E28-7426AAA3F7BF}" destId="{D0F0A356-C148-4031-B612-2011DD3BB1DC}" srcOrd="0" destOrd="0" presId="urn:microsoft.com/office/officeart/2005/8/layout/process1"/>
    <dgm:cxn modelId="{033B8265-D9FE-9D4E-B74C-E5644CE90E0C}" type="presOf" srcId="{0537AC08-8A23-4806-8487-5FCC75C154F7}" destId="{B48ACCB6-F5AB-4F16-BF45-DC18A2C9559A}" srcOrd="0" destOrd="0" presId="urn:microsoft.com/office/officeart/2005/8/layout/process1"/>
    <dgm:cxn modelId="{0FFEF0D3-E5C0-1844-B93C-DEE8427E3678}" type="presOf" srcId="{1AC4459A-844D-44BF-B7E2-035C0B7088F4}" destId="{6E1D6494-FF81-4829-86D2-4317C6496F4C}" srcOrd="1" destOrd="0" presId="urn:microsoft.com/office/officeart/2005/8/layout/process1"/>
    <dgm:cxn modelId="{C609420B-D52F-F34D-9ED7-9C84F996FBAD}" type="presOf" srcId="{794FCB26-6988-448B-A8A7-AC058A632EA3}" destId="{B2259954-2E7D-4E53-80A2-1CCE9E9C21E0}" srcOrd="0" destOrd="0" presId="urn:microsoft.com/office/officeart/2005/8/layout/process1"/>
    <dgm:cxn modelId="{7B2BB40E-3655-C746-8D44-FCF652934A9B}" type="presOf" srcId="{C3197A16-F959-424A-A293-4EFE4B90B017}" destId="{FAB390C2-A758-470E-BC08-DED9698EBEF4}" srcOrd="0" destOrd="0" presId="urn:microsoft.com/office/officeart/2005/8/layout/process1"/>
    <dgm:cxn modelId="{E054D8AE-FADB-7044-87B9-60ECC5108D0F}" type="presOf" srcId="{9917D747-F706-46F8-89D2-5933F7209EB9}" destId="{0F27D221-ED5D-4D11-B58B-9C628C8BC2D8}" srcOrd="0" destOrd="0" presId="urn:microsoft.com/office/officeart/2005/8/layout/process1"/>
    <dgm:cxn modelId="{FD832DCF-CBAC-484D-B5AA-5377E785B010}" type="presOf" srcId="{C3197A16-F959-424A-A293-4EFE4B90B017}" destId="{9E4BDC95-949E-4811-93A2-C461E5BCA25B}" srcOrd="1" destOrd="0" presId="urn:microsoft.com/office/officeart/2005/8/layout/process1"/>
    <dgm:cxn modelId="{BC37F2DA-8601-44E3-A855-0F4CA994FE83}" srcId="{962DA7E1-41B1-47A1-8E28-7426AAA3F7BF}" destId="{9917D747-F706-46F8-89D2-5933F7209EB9}" srcOrd="1" destOrd="0" parTransId="{EE5C11F8-8E34-4450-85DA-F510CAF3C2DB}" sibTransId="{C3197A16-F959-424A-A293-4EFE4B90B017}"/>
    <dgm:cxn modelId="{C27CBBBA-60FE-4847-82EA-041DFDDB9D34}" type="presOf" srcId="{1AC4459A-844D-44BF-B7E2-035C0B7088F4}" destId="{086721E2-AAA7-4F0E-BEA5-A2AA6FE51208}" srcOrd="0" destOrd="0" presId="urn:microsoft.com/office/officeart/2005/8/layout/process1"/>
    <dgm:cxn modelId="{300DFAA5-D5C7-2D41-ADC7-3706DD206B6D}" type="presParOf" srcId="{D0F0A356-C148-4031-B612-2011DD3BB1DC}" destId="{B2259954-2E7D-4E53-80A2-1CCE9E9C21E0}" srcOrd="0" destOrd="0" presId="urn:microsoft.com/office/officeart/2005/8/layout/process1"/>
    <dgm:cxn modelId="{FAAA189C-0793-AE49-9133-BDEB4D428EFB}" type="presParOf" srcId="{D0F0A356-C148-4031-B612-2011DD3BB1DC}" destId="{086721E2-AAA7-4F0E-BEA5-A2AA6FE51208}" srcOrd="1" destOrd="0" presId="urn:microsoft.com/office/officeart/2005/8/layout/process1"/>
    <dgm:cxn modelId="{F5769779-DBDB-2248-B4AF-3C6E9E05177D}" type="presParOf" srcId="{086721E2-AAA7-4F0E-BEA5-A2AA6FE51208}" destId="{6E1D6494-FF81-4829-86D2-4317C6496F4C}" srcOrd="0" destOrd="0" presId="urn:microsoft.com/office/officeart/2005/8/layout/process1"/>
    <dgm:cxn modelId="{2DE5C659-9043-0948-BCF1-C0A5626F15E6}" type="presParOf" srcId="{D0F0A356-C148-4031-B612-2011DD3BB1DC}" destId="{0F27D221-ED5D-4D11-B58B-9C628C8BC2D8}" srcOrd="2" destOrd="0" presId="urn:microsoft.com/office/officeart/2005/8/layout/process1"/>
    <dgm:cxn modelId="{8E4FA9C2-8758-DB4D-949A-90DDE18DA726}" type="presParOf" srcId="{D0F0A356-C148-4031-B612-2011DD3BB1DC}" destId="{FAB390C2-A758-470E-BC08-DED9698EBEF4}" srcOrd="3" destOrd="0" presId="urn:microsoft.com/office/officeart/2005/8/layout/process1"/>
    <dgm:cxn modelId="{84E64F6E-3BCD-4A45-B1C3-01FB0845852C}" type="presParOf" srcId="{FAB390C2-A758-470E-BC08-DED9698EBEF4}" destId="{9E4BDC95-949E-4811-93A2-C461E5BCA25B}" srcOrd="0" destOrd="0" presId="urn:microsoft.com/office/officeart/2005/8/layout/process1"/>
    <dgm:cxn modelId="{DC82659E-D44B-C546-8237-1EC988D8970B}" type="presParOf" srcId="{D0F0A356-C148-4031-B612-2011DD3BB1DC}" destId="{B48ACCB6-F5AB-4F16-BF45-DC18A2C9559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7F8CFC-3CDF-430E-9C13-50FF65F8E13B}" type="doc">
      <dgm:prSet loTypeId="urn:microsoft.com/office/officeart/2005/8/layout/cycle6" loCatId="relationship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s-MX"/>
        </a:p>
      </dgm:t>
    </dgm:pt>
    <dgm:pt modelId="{87F92F9E-4C68-48F9-B907-8C50C2CD85A2}">
      <dgm:prSet phldrT="[Texto]" custT="1"/>
      <dgm:spPr/>
      <dgm:t>
        <a:bodyPr/>
        <a:lstStyle/>
        <a:p>
          <a:r>
            <a:rPr lang="es-MX" sz="1600" b="1" dirty="0" smtClean="0"/>
            <a:t>Educación </a:t>
          </a:r>
          <a:endParaRPr lang="es-MX" sz="1600" b="1" dirty="0"/>
        </a:p>
      </dgm:t>
    </dgm:pt>
    <dgm:pt modelId="{067B0C6F-0547-49BB-AFB7-6D3B601C6FB5}" type="parTrans" cxnId="{62267157-FE30-4FDD-AE51-C8E33526F99E}">
      <dgm:prSet/>
      <dgm:spPr/>
      <dgm:t>
        <a:bodyPr/>
        <a:lstStyle/>
        <a:p>
          <a:endParaRPr lang="es-MX" sz="1600"/>
        </a:p>
      </dgm:t>
    </dgm:pt>
    <dgm:pt modelId="{C8EB62EB-9BFC-4D80-AD84-AD5DCECF14A3}" type="sibTrans" cxnId="{62267157-FE30-4FDD-AE51-C8E33526F99E}">
      <dgm:prSet/>
      <dgm:spPr/>
      <dgm:t>
        <a:bodyPr/>
        <a:lstStyle/>
        <a:p>
          <a:endParaRPr lang="es-MX" sz="1600"/>
        </a:p>
      </dgm:t>
    </dgm:pt>
    <dgm:pt modelId="{0B0135A0-E027-4EEE-B533-F793F3EB5755}">
      <dgm:prSet phldrT="[Texto]" custT="1"/>
      <dgm:spPr/>
      <dgm:t>
        <a:bodyPr/>
        <a:lstStyle/>
        <a:p>
          <a:r>
            <a:rPr lang="es-MX" sz="1400" dirty="0" smtClean="0"/>
            <a:t>Básica</a:t>
          </a:r>
          <a:endParaRPr lang="es-MX" sz="1400" dirty="0"/>
        </a:p>
      </dgm:t>
    </dgm:pt>
    <dgm:pt modelId="{4807A802-2393-488C-9F62-1675968A8BC9}" type="parTrans" cxnId="{3D611B27-5E33-4B68-B00A-CE3C8A6F30C8}">
      <dgm:prSet/>
      <dgm:spPr/>
      <dgm:t>
        <a:bodyPr/>
        <a:lstStyle/>
        <a:p>
          <a:endParaRPr lang="es-MX" sz="1600"/>
        </a:p>
      </dgm:t>
    </dgm:pt>
    <dgm:pt modelId="{29C90354-473B-4F30-B846-1323A0D2CC0D}" type="sibTrans" cxnId="{3D611B27-5E33-4B68-B00A-CE3C8A6F30C8}">
      <dgm:prSet/>
      <dgm:spPr/>
      <dgm:t>
        <a:bodyPr/>
        <a:lstStyle/>
        <a:p>
          <a:endParaRPr lang="es-MX" sz="1600"/>
        </a:p>
      </dgm:t>
    </dgm:pt>
    <dgm:pt modelId="{B61F38BF-E9BB-4F7A-8B5A-576E10A34116}">
      <dgm:prSet phldrT="[Texto]" custT="1"/>
      <dgm:spPr/>
      <dgm:t>
        <a:bodyPr/>
        <a:lstStyle/>
        <a:p>
          <a:r>
            <a:rPr lang="es-MX" sz="1400" dirty="0" smtClean="0"/>
            <a:t>Normal </a:t>
          </a:r>
          <a:endParaRPr lang="es-MX" sz="1400" dirty="0"/>
        </a:p>
      </dgm:t>
    </dgm:pt>
    <dgm:pt modelId="{472078F6-A344-4CD1-B102-53FBD7CA7915}" type="parTrans" cxnId="{F2C609F3-93D6-4DF0-9150-6A4B504830C6}">
      <dgm:prSet/>
      <dgm:spPr/>
      <dgm:t>
        <a:bodyPr/>
        <a:lstStyle/>
        <a:p>
          <a:endParaRPr lang="es-MX" sz="1600"/>
        </a:p>
      </dgm:t>
    </dgm:pt>
    <dgm:pt modelId="{D8FEA3DC-0278-4B74-886B-199DD4CE1768}" type="sibTrans" cxnId="{F2C609F3-93D6-4DF0-9150-6A4B504830C6}">
      <dgm:prSet/>
      <dgm:spPr/>
      <dgm:t>
        <a:bodyPr/>
        <a:lstStyle/>
        <a:p>
          <a:endParaRPr lang="es-MX" sz="1600"/>
        </a:p>
      </dgm:t>
    </dgm:pt>
    <dgm:pt modelId="{9594BBF3-B828-4392-8616-3981E302EE20}">
      <dgm:prSet phldrT="[Texto]" custT="1"/>
      <dgm:spPr/>
      <dgm:t>
        <a:bodyPr/>
        <a:lstStyle/>
        <a:p>
          <a:r>
            <a:rPr lang="es-MX" sz="1600" b="1" dirty="0" smtClean="0"/>
            <a:t>Servicios de Salud</a:t>
          </a:r>
          <a:endParaRPr lang="es-MX" sz="1600" b="1" dirty="0"/>
        </a:p>
      </dgm:t>
    </dgm:pt>
    <dgm:pt modelId="{AE2A2E0E-3999-465B-8845-B3DBCF93D958}" type="parTrans" cxnId="{3D6D9394-D476-449D-BF7E-A765D2B1CFBA}">
      <dgm:prSet/>
      <dgm:spPr/>
      <dgm:t>
        <a:bodyPr/>
        <a:lstStyle/>
        <a:p>
          <a:endParaRPr lang="es-MX" sz="1600"/>
        </a:p>
      </dgm:t>
    </dgm:pt>
    <dgm:pt modelId="{E52B009E-4443-424E-A003-85174E299A93}" type="sibTrans" cxnId="{3D6D9394-D476-449D-BF7E-A765D2B1CFBA}">
      <dgm:prSet/>
      <dgm:spPr/>
      <dgm:t>
        <a:bodyPr/>
        <a:lstStyle/>
        <a:p>
          <a:endParaRPr lang="es-MX" sz="1600"/>
        </a:p>
      </dgm:t>
    </dgm:pt>
    <dgm:pt modelId="{CAC69A14-3F35-4CBE-91E8-0F20F3D9716B}">
      <dgm:prSet phldrT="[Texto]" custT="1"/>
      <dgm:spPr/>
      <dgm:t>
        <a:bodyPr/>
        <a:lstStyle/>
        <a:p>
          <a:r>
            <a:rPr lang="es-MX" sz="1400" dirty="0" smtClean="0"/>
            <a:t>Infraestructura médica </a:t>
          </a:r>
          <a:endParaRPr lang="es-MX" sz="1400" dirty="0"/>
        </a:p>
      </dgm:t>
    </dgm:pt>
    <dgm:pt modelId="{DD86D992-E0A0-446F-BA5E-2EBC948205FC}" type="parTrans" cxnId="{D579AF0E-C780-46C9-B8BC-896811A8E1A6}">
      <dgm:prSet/>
      <dgm:spPr/>
      <dgm:t>
        <a:bodyPr/>
        <a:lstStyle/>
        <a:p>
          <a:endParaRPr lang="es-MX" sz="1600"/>
        </a:p>
      </dgm:t>
    </dgm:pt>
    <dgm:pt modelId="{7437D5D5-9AF9-4A11-8AF7-1E4F9B8E5E3D}" type="sibTrans" cxnId="{D579AF0E-C780-46C9-B8BC-896811A8E1A6}">
      <dgm:prSet/>
      <dgm:spPr/>
      <dgm:t>
        <a:bodyPr/>
        <a:lstStyle/>
        <a:p>
          <a:endParaRPr lang="es-MX" sz="1600"/>
        </a:p>
      </dgm:t>
    </dgm:pt>
    <dgm:pt modelId="{5A2920A3-1D85-4161-A40F-564CA5BF8C24}">
      <dgm:prSet phldrT="[Texto]" custT="1"/>
      <dgm:spPr/>
      <dgm:t>
        <a:bodyPr/>
        <a:lstStyle/>
        <a:p>
          <a:r>
            <a:rPr lang="es-MX" sz="1400" dirty="0" smtClean="0"/>
            <a:t>Plantilla personal</a:t>
          </a:r>
          <a:endParaRPr lang="es-MX" sz="1400" dirty="0"/>
        </a:p>
      </dgm:t>
    </dgm:pt>
    <dgm:pt modelId="{375C9E2D-D388-4520-BEA0-7A9709419767}" type="parTrans" cxnId="{7D831B46-ED81-44AD-B47C-36072EB81C8C}">
      <dgm:prSet/>
      <dgm:spPr/>
      <dgm:t>
        <a:bodyPr/>
        <a:lstStyle/>
        <a:p>
          <a:endParaRPr lang="es-MX" sz="1600"/>
        </a:p>
      </dgm:t>
    </dgm:pt>
    <dgm:pt modelId="{80E23334-F901-499C-A824-E3B4D54EFDFB}" type="sibTrans" cxnId="{7D831B46-ED81-44AD-B47C-36072EB81C8C}">
      <dgm:prSet/>
      <dgm:spPr/>
      <dgm:t>
        <a:bodyPr/>
        <a:lstStyle/>
        <a:p>
          <a:endParaRPr lang="es-MX" sz="1600"/>
        </a:p>
      </dgm:t>
    </dgm:pt>
    <dgm:pt modelId="{C8D2347A-C736-4FBD-889F-47E06DE017B8}">
      <dgm:prSet phldrT="[Texto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s-MX" sz="1600" b="1" dirty="0" smtClean="0"/>
            <a:t>Infraestructura social básica</a:t>
          </a:r>
          <a:endParaRPr lang="es-MX" sz="1600" b="1" dirty="0"/>
        </a:p>
      </dgm:t>
    </dgm:pt>
    <dgm:pt modelId="{C5D744CD-C309-430B-9EA4-60D30E10491D}" type="parTrans" cxnId="{754C2005-2CC3-4944-99DD-841A7F66E289}">
      <dgm:prSet/>
      <dgm:spPr/>
      <dgm:t>
        <a:bodyPr/>
        <a:lstStyle/>
        <a:p>
          <a:endParaRPr lang="es-MX" sz="1600"/>
        </a:p>
      </dgm:t>
    </dgm:pt>
    <dgm:pt modelId="{C1A650DC-AFC3-43A4-A80D-7AC47B0C2261}" type="sibTrans" cxnId="{754C2005-2CC3-4944-99DD-841A7F66E289}">
      <dgm:prSet/>
      <dgm:spPr/>
      <dgm:t>
        <a:bodyPr/>
        <a:lstStyle/>
        <a:p>
          <a:endParaRPr lang="es-MX" sz="1600"/>
        </a:p>
      </dgm:t>
    </dgm:pt>
    <dgm:pt modelId="{76F65BD0-15DA-4594-ADEC-8D38E679F5F5}">
      <dgm:prSet phldrT="[Texto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s-MX" sz="1400" dirty="0" smtClean="0"/>
            <a:t>Estatal (obras de beneficio regional, etc.)</a:t>
          </a:r>
          <a:endParaRPr lang="es-MX" sz="1400" dirty="0"/>
        </a:p>
      </dgm:t>
    </dgm:pt>
    <dgm:pt modelId="{721EF4AB-7C8D-4F0E-8F72-AC5BC7E48A69}" type="parTrans" cxnId="{3A72A2A9-6214-4155-A14C-58895B1A8AD2}">
      <dgm:prSet/>
      <dgm:spPr/>
      <dgm:t>
        <a:bodyPr/>
        <a:lstStyle/>
        <a:p>
          <a:endParaRPr lang="es-MX" sz="1600"/>
        </a:p>
      </dgm:t>
    </dgm:pt>
    <dgm:pt modelId="{0A8F6949-9410-48C9-AFEF-AB2CE0E0FB05}" type="sibTrans" cxnId="{3A72A2A9-6214-4155-A14C-58895B1A8AD2}">
      <dgm:prSet/>
      <dgm:spPr/>
      <dgm:t>
        <a:bodyPr/>
        <a:lstStyle/>
        <a:p>
          <a:endParaRPr lang="es-MX" sz="1600"/>
        </a:p>
      </dgm:t>
    </dgm:pt>
    <dgm:pt modelId="{CA03E238-9335-4DA0-AAFC-3808863C0BDE}">
      <dgm:prSet phldrT="[Texto]" custT="1"/>
      <dgm:spPr/>
      <dgm:t>
        <a:bodyPr/>
        <a:lstStyle/>
        <a:p>
          <a:r>
            <a:rPr lang="es-MX" sz="1600" b="1" dirty="0" smtClean="0"/>
            <a:t>Seguridad pública  </a:t>
          </a:r>
          <a:endParaRPr lang="es-MX" sz="1600" b="1" dirty="0"/>
        </a:p>
      </dgm:t>
    </dgm:pt>
    <dgm:pt modelId="{57E655F1-6814-44BD-B4F0-73CEDA9D7EA6}" type="parTrans" cxnId="{CDCFFBA8-95FF-4C63-9BD1-CB3DE38717FC}">
      <dgm:prSet/>
      <dgm:spPr/>
      <dgm:t>
        <a:bodyPr/>
        <a:lstStyle/>
        <a:p>
          <a:endParaRPr lang="es-MX" sz="1600"/>
        </a:p>
      </dgm:t>
    </dgm:pt>
    <dgm:pt modelId="{24FFC4DD-084B-4E50-B257-E8B423008B47}" type="sibTrans" cxnId="{CDCFFBA8-95FF-4C63-9BD1-CB3DE38717FC}">
      <dgm:prSet/>
      <dgm:spPr/>
      <dgm:t>
        <a:bodyPr/>
        <a:lstStyle/>
        <a:p>
          <a:endParaRPr lang="es-MX" sz="1600"/>
        </a:p>
      </dgm:t>
    </dgm:pt>
    <dgm:pt modelId="{3C49B844-BE97-489F-8C57-2AAF874090D1}">
      <dgm:prSet phldrT="[Texto]" custT="1"/>
      <dgm:spPr/>
      <dgm:t>
        <a:bodyPr/>
        <a:lstStyle/>
        <a:p>
          <a:r>
            <a:rPr lang="es-MX" sz="1400" dirty="0" smtClean="0"/>
            <a:t>Equipamiento </a:t>
          </a:r>
          <a:endParaRPr lang="es-MX" sz="1400" dirty="0"/>
        </a:p>
      </dgm:t>
    </dgm:pt>
    <dgm:pt modelId="{9E9CB439-34E2-4FB6-94E0-7E03BFB74C33}" type="parTrans" cxnId="{849055B4-4D8C-4E99-A1BF-542BA4042307}">
      <dgm:prSet/>
      <dgm:spPr/>
      <dgm:t>
        <a:bodyPr/>
        <a:lstStyle/>
        <a:p>
          <a:endParaRPr lang="es-MX" sz="1600"/>
        </a:p>
      </dgm:t>
    </dgm:pt>
    <dgm:pt modelId="{AFD16EF9-3BA1-4436-AF66-F16743CE4221}" type="sibTrans" cxnId="{849055B4-4D8C-4E99-A1BF-542BA4042307}">
      <dgm:prSet/>
      <dgm:spPr/>
      <dgm:t>
        <a:bodyPr/>
        <a:lstStyle/>
        <a:p>
          <a:endParaRPr lang="es-MX" sz="1600"/>
        </a:p>
      </dgm:t>
    </dgm:pt>
    <dgm:pt modelId="{11751811-2F7E-41C8-95AE-256081DD189B}">
      <dgm:prSet phldrT="[Texto]" custT="1"/>
      <dgm:spPr/>
      <dgm:t>
        <a:bodyPr/>
        <a:lstStyle/>
        <a:p>
          <a:r>
            <a:rPr lang="es-MX" sz="1400" dirty="0" smtClean="0"/>
            <a:t>Fortalecimiento de los elementos , etc. </a:t>
          </a:r>
          <a:endParaRPr lang="es-MX" sz="1400" dirty="0"/>
        </a:p>
      </dgm:t>
    </dgm:pt>
    <dgm:pt modelId="{7B28A233-A1E6-4439-A409-C18662258B36}" type="parTrans" cxnId="{4A5730A9-5E93-4FEB-A0E9-611E7A9DAACC}">
      <dgm:prSet/>
      <dgm:spPr/>
      <dgm:t>
        <a:bodyPr/>
        <a:lstStyle/>
        <a:p>
          <a:endParaRPr lang="es-MX" sz="1600"/>
        </a:p>
      </dgm:t>
    </dgm:pt>
    <dgm:pt modelId="{3DD2C49D-E311-488F-88A0-9122D4658F8F}" type="sibTrans" cxnId="{4A5730A9-5E93-4FEB-A0E9-611E7A9DAACC}">
      <dgm:prSet/>
      <dgm:spPr/>
      <dgm:t>
        <a:bodyPr/>
        <a:lstStyle/>
        <a:p>
          <a:endParaRPr lang="es-MX" sz="1600"/>
        </a:p>
      </dgm:t>
    </dgm:pt>
    <dgm:pt modelId="{C7444D49-22B3-4C05-9492-5BC4BC9214E1}">
      <dgm:prSet phldrT="[Texto]" custT="1"/>
      <dgm:spPr/>
      <dgm:t>
        <a:bodyPr/>
        <a:lstStyle/>
        <a:p>
          <a:r>
            <a:rPr lang="es-MX" sz="1600" b="1" dirty="0" smtClean="0"/>
            <a:t>Fortalecimiento estatal  y municipal</a:t>
          </a:r>
          <a:endParaRPr lang="es-MX" sz="1600" b="1" dirty="0"/>
        </a:p>
      </dgm:t>
    </dgm:pt>
    <dgm:pt modelId="{AB1C2748-FE44-41BC-B4EA-9D3880436947}" type="parTrans" cxnId="{5C82ACDA-7640-49EA-9D30-F9734D96A858}">
      <dgm:prSet/>
      <dgm:spPr/>
      <dgm:t>
        <a:bodyPr/>
        <a:lstStyle/>
        <a:p>
          <a:endParaRPr lang="es-MX" sz="1600"/>
        </a:p>
      </dgm:t>
    </dgm:pt>
    <dgm:pt modelId="{38019F50-8B88-40C6-92D7-82A1DBF343E4}" type="sibTrans" cxnId="{5C82ACDA-7640-49EA-9D30-F9734D96A858}">
      <dgm:prSet/>
      <dgm:spPr/>
      <dgm:t>
        <a:bodyPr/>
        <a:lstStyle/>
        <a:p>
          <a:endParaRPr lang="es-MX" sz="1600"/>
        </a:p>
      </dgm:t>
    </dgm:pt>
    <dgm:pt modelId="{F524611D-CAD1-4761-AB11-7B940074E0E8}">
      <dgm:prSet phldrT="[Texto]" custT="1"/>
      <dgm:spPr/>
      <dgm:t>
        <a:bodyPr/>
        <a:lstStyle/>
        <a:p>
          <a:r>
            <a:rPr lang="es-MX" sz="1400" dirty="0" smtClean="0"/>
            <a:t>Equipamiento </a:t>
          </a:r>
          <a:endParaRPr lang="es-MX" sz="1400" dirty="0"/>
        </a:p>
      </dgm:t>
    </dgm:pt>
    <dgm:pt modelId="{9A18BE6F-EB58-4BD7-8927-26A69F2692C5}" type="parTrans" cxnId="{73877A41-0D3B-4CB2-B35F-89104AE9C4F2}">
      <dgm:prSet/>
      <dgm:spPr/>
      <dgm:t>
        <a:bodyPr/>
        <a:lstStyle/>
        <a:p>
          <a:endParaRPr lang="es-MX" sz="1600"/>
        </a:p>
      </dgm:t>
    </dgm:pt>
    <dgm:pt modelId="{CA25C6A1-5014-481C-8C9F-441C7DDF1EEA}" type="sibTrans" cxnId="{73877A41-0D3B-4CB2-B35F-89104AE9C4F2}">
      <dgm:prSet/>
      <dgm:spPr/>
      <dgm:t>
        <a:bodyPr/>
        <a:lstStyle/>
        <a:p>
          <a:endParaRPr lang="es-MX" sz="1600"/>
        </a:p>
      </dgm:t>
    </dgm:pt>
    <dgm:pt modelId="{408DA627-7D67-49D0-90AC-6F4AA46F0433}">
      <dgm:prSet phldrT="[Texto]" custT="1"/>
      <dgm:spPr/>
      <dgm:t>
        <a:bodyPr/>
        <a:lstStyle/>
        <a:p>
          <a:r>
            <a:rPr lang="es-MX" sz="1400" dirty="0" smtClean="0"/>
            <a:t>Obligaciones financieras y pensiones</a:t>
          </a:r>
          <a:endParaRPr lang="es-MX" sz="1400" dirty="0"/>
        </a:p>
      </dgm:t>
    </dgm:pt>
    <dgm:pt modelId="{C4C883DC-1726-4660-B046-345F8CE23C8B}" type="parTrans" cxnId="{C7319757-3AC8-4BA4-8EA6-EE9B53550D11}">
      <dgm:prSet/>
      <dgm:spPr/>
      <dgm:t>
        <a:bodyPr/>
        <a:lstStyle/>
        <a:p>
          <a:endParaRPr lang="es-MX" sz="1600"/>
        </a:p>
      </dgm:t>
    </dgm:pt>
    <dgm:pt modelId="{9F35E0FE-598B-4D8A-A890-4BFE625DEF7C}" type="sibTrans" cxnId="{C7319757-3AC8-4BA4-8EA6-EE9B53550D11}">
      <dgm:prSet/>
      <dgm:spPr/>
      <dgm:t>
        <a:bodyPr/>
        <a:lstStyle/>
        <a:p>
          <a:endParaRPr lang="es-MX" sz="1600"/>
        </a:p>
      </dgm:t>
    </dgm:pt>
    <dgm:pt modelId="{1A69DAC4-141C-47B4-B22F-E976B761A3ED}">
      <dgm:prSet phldrT="[Texto]" custT="1"/>
      <dgm:spPr/>
      <dgm:t>
        <a:bodyPr/>
        <a:lstStyle/>
        <a:p>
          <a:r>
            <a:rPr lang="es-MX" sz="1400" dirty="0" smtClean="0"/>
            <a:t>Tecnológica y Adultos</a:t>
          </a:r>
          <a:endParaRPr lang="es-MX" sz="1400" dirty="0"/>
        </a:p>
      </dgm:t>
    </dgm:pt>
    <dgm:pt modelId="{0F0B8253-DEF4-4BB3-90A6-AD9506B25FFF}" type="parTrans" cxnId="{86D58CB1-1AAA-4C9A-A8CD-E2639BF9EB79}">
      <dgm:prSet/>
      <dgm:spPr/>
      <dgm:t>
        <a:bodyPr/>
        <a:lstStyle/>
        <a:p>
          <a:endParaRPr lang="es-MX"/>
        </a:p>
      </dgm:t>
    </dgm:pt>
    <dgm:pt modelId="{51D8D219-0156-41DE-BCEE-3C445286BF0C}" type="sibTrans" cxnId="{86D58CB1-1AAA-4C9A-A8CD-E2639BF9EB79}">
      <dgm:prSet/>
      <dgm:spPr/>
      <dgm:t>
        <a:bodyPr/>
        <a:lstStyle/>
        <a:p>
          <a:endParaRPr lang="es-MX"/>
        </a:p>
      </dgm:t>
    </dgm:pt>
    <dgm:pt modelId="{C07FDE29-CBAE-4853-8F7C-6C4A3BBF9A6A}">
      <dgm:prSet phldrT="[Texto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s-MX" sz="1400" dirty="0" smtClean="0"/>
            <a:t>Municipal  (drenaje, urbanización, etc.)</a:t>
          </a:r>
          <a:endParaRPr lang="es-MX" sz="1400" dirty="0"/>
        </a:p>
      </dgm:t>
    </dgm:pt>
    <dgm:pt modelId="{A3498259-076D-479D-9D0A-7764D024FAAC}" type="parTrans" cxnId="{5064E135-F829-4EAB-9FD4-F91AC5A050FA}">
      <dgm:prSet/>
      <dgm:spPr/>
      <dgm:t>
        <a:bodyPr/>
        <a:lstStyle/>
        <a:p>
          <a:endParaRPr lang="es-MX"/>
        </a:p>
      </dgm:t>
    </dgm:pt>
    <dgm:pt modelId="{361CB199-9F94-41EC-83C7-FB8FB29A8D50}" type="sibTrans" cxnId="{5064E135-F829-4EAB-9FD4-F91AC5A050FA}">
      <dgm:prSet/>
      <dgm:spPr/>
      <dgm:t>
        <a:bodyPr/>
        <a:lstStyle/>
        <a:p>
          <a:endParaRPr lang="es-MX"/>
        </a:p>
      </dgm:t>
    </dgm:pt>
    <dgm:pt modelId="{1D58B74A-B9B7-4A56-B3AB-A7619ED742CC}">
      <dgm:prSet phldrT="[Texto]" custT="1"/>
      <dgm:spPr/>
      <dgm:t>
        <a:bodyPr/>
        <a:lstStyle/>
        <a:p>
          <a:r>
            <a:rPr lang="es-MX" sz="1400" dirty="0" smtClean="0"/>
            <a:t>Asistencia social</a:t>
          </a:r>
          <a:endParaRPr lang="es-MX" sz="1400" dirty="0"/>
        </a:p>
      </dgm:t>
    </dgm:pt>
    <dgm:pt modelId="{1179D1C1-9B27-4EFD-AD28-B7CEBA1A206D}" type="parTrans" cxnId="{5B3DD6AA-73FA-447D-977D-B0873D12CA3E}">
      <dgm:prSet/>
      <dgm:spPr/>
      <dgm:t>
        <a:bodyPr/>
        <a:lstStyle/>
        <a:p>
          <a:endParaRPr lang="es-MX"/>
        </a:p>
      </dgm:t>
    </dgm:pt>
    <dgm:pt modelId="{D57BE360-113A-4462-B592-898507274EAE}" type="sibTrans" cxnId="{5B3DD6AA-73FA-447D-977D-B0873D12CA3E}">
      <dgm:prSet/>
      <dgm:spPr/>
      <dgm:t>
        <a:bodyPr/>
        <a:lstStyle/>
        <a:p>
          <a:endParaRPr lang="es-MX"/>
        </a:p>
      </dgm:t>
    </dgm:pt>
    <dgm:pt modelId="{163F2E77-54D9-4168-A4DD-83D98065AA29}" type="pres">
      <dgm:prSet presAssocID="{517F8CFC-3CDF-430E-9C13-50FF65F8E13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21A8F5B7-4460-4AA7-96E9-B4809782A6DC}" type="pres">
      <dgm:prSet presAssocID="{87F92F9E-4C68-48F9-B907-8C50C2CD85A2}" presName="node" presStyleLbl="node1" presStyleIdx="0" presStyleCnt="5" custScaleY="13317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5881730-7C29-4CAD-B322-0C1FEFE61BD2}" type="pres">
      <dgm:prSet presAssocID="{87F92F9E-4C68-48F9-B907-8C50C2CD85A2}" presName="spNode" presStyleCnt="0"/>
      <dgm:spPr/>
    </dgm:pt>
    <dgm:pt modelId="{4A7F7F6A-B516-42CC-ABFE-969CFD7DFE5E}" type="pres">
      <dgm:prSet presAssocID="{C8EB62EB-9BFC-4D80-AD84-AD5DCECF14A3}" presName="sibTrans" presStyleLbl="sibTrans1D1" presStyleIdx="0" presStyleCnt="5"/>
      <dgm:spPr/>
      <dgm:t>
        <a:bodyPr/>
        <a:lstStyle/>
        <a:p>
          <a:endParaRPr lang="es-MX"/>
        </a:p>
      </dgm:t>
    </dgm:pt>
    <dgm:pt modelId="{38E7DC63-DFF8-4376-B018-F06725850099}" type="pres">
      <dgm:prSet presAssocID="{C7444D49-22B3-4C05-9492-5BC4BC9214E1}" presName="node" presStyleLbl="node1" presStyleIdx="1" presStyleCnt="5" custScaleX="141696" custScaleY="13680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C456A9B-702F-4C5B-AEB7-3BF134EC8B65}" type="pres">
      <dgm:prSet presAssocID="{C7444D49-22B3-4C05-9492-5BC4BC9214E1}" presName="spNode" presStyleCnt="0"/>
      <dgm:spPr/>
    </dgm:pt>
    <dgm:pt modelId="{ADAEE830-540D-4A19-8175-3F50D6D4444F}" type="pres">
      <dgm:prSet presAssocID="{38019F50-8B88-40C6-92D7-82A1DBF343E4}" presName="sibTrans" presStyleLbl="sibTrans1D1" presStyleIdx="1" presStyleCnt="5"/>
      <dgm:spPr/>
      <dgm:t>
        <a:bodyPr/>
        <a:lstStyle/>
        <a:p>
          <a:endParaRPr lang="es-MX"/>
        </a:p>
      </dgm:t>
    </dgm:pt>
    <dgm:pt modelId="{6D7D7D6D-0F4A-4B35-BB66-D91ACB17DD12}" type="pres">
      <dgm:prSet presAssocID="{CA03E238-9335-4DA0-AAFC-3808863C0BDE}" presName="node" presStyleLbl="node1" presStyleIdx="2" presStyleCnt="5" custScaleX="1411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0F7FFFA-FBF4-434A-A858-95C69B27BD53}" type="pres">
      <dgm:prSet presAssocID="{CA03E238-9335-4DA0-AAFC-3808863C0BDE}" presName="spNode" presStyleCnt="0"/>
      <dgm:spPr/>
    </dgm:pt>
    <dgm:pt modelId="{98EC6F62-9897-4256-A447-C26423F271E0}" type="pres">
      <dgm:prSet presAssocID="{24FFC4DD-084B-4E50-B257-E8B423008B47}" presName="sibTrans" presStyleLbl="sibTrans1D1" presStyleIdx="2" presStyleCnt="5"/>
      <dgm:spPr/>
      <dgm:t>
        <a:bodyPr/>
        <a:lstStyle/>
        <a:p>
          <a:endParaRPr lang="es-MX"/>
        </a:p>
      </dgm:t>
    </dgm:pt>
    <dgm:pt modelId="{9510E35D-8825-4440-B782-2FCF2DE2D265}" type="pres">
      <dgm:prSet presAssocID="{9594BBF3-B828-4392-8616-3981E302EE20}" presName="node" presStyleLbl="node1" presStyleIdx="3" presStyleCnt="5" custScaleX="13830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617E27A-1889-4BA7-80CC-50AE61AD924E}" type="pres">
      <dgm:prSet presAssocID="{9594BBF3-B828-4392-8616-3981E302EE20}" presName="spNode" presStyleCnt="0"/>
      <dgm:spPr/>
    </dgm:pt>
    <dgm:pt modelId="{9522AF76-B31B-4954-A1F5-914F81285B12}" type="pres">
      <dgm:prSet presAssocID="{E52B009E-4443-424E-A003-85174E299A93}" presName="sibTrans" presStyleLbl="sibTrans1D1" presStyleIdx="3" presStyleCnt="5"/>
      <dgm:spPr/>
      <dgm:t>
        <a:bodyPr/>
        <a:lstStyle/>
        <a:p>
          <a:endParaRPr lang="es-MX"/>
        </a:p>
      </dgm:t>
    </dgm:pt>
    <dgm:pt modelId="{1FBA26EF-7C35-48F3-9F93-CB1DC146EB60}" type="pres">
      <dgm:prSet presAssocID="{C8D2347A-C736-4FBD-889F-47E06DE017B8}" presName="node" presStyleLbl="node1" presStyleIdx="4" presStyleCnt="5" custScaleX="125628" custScaleY="14537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111491D-14C9-4C01-8FC7-EF2AAECD7596}" type="pres">
      <dgm:prSet presAssocID="{C8D2347A-C736-4FBD-889F-47E06DE017B8}" presName="spNode" presStyleCnt="0"/>
      <dgm:spPr/>
    </dgm:pt>
    <dgm:pt modelId="{2F6B0938-DFFD-43F7-B42B-968BF365C8C6}" type="pres">
      <dgm:prSet presAssocID="{C1A650DC-AFC3-43A4-A80D-7AC47B0C2261}" presName="sibTrans" presStyleLbl="sibTrans1D1" presStyleIdx="4" presStyleCnt="5"/>
      <dgm:spPr/>
      <dgm:t>
        <a:bodyPr/>
        <a:lstStyle/>
        <a:p>
          <a:endParaRPr lang="es-MX"/>
        </a:p>
      </dgm:t>
    </dgm:pt>
  </dgm:ptLst>
  <dgm:cxnLst>
    <dgm:cxn modelId="{9B27DF30-4893-1B49-B5E8-27A93BFC2722}" type="presOf" srcId="{517F8CFC-3CDF-430E-9C13-50FF65F8E13B}" destId="{163F2E77-54D9-4168-A4DD-83D98065AA29}" srcOrd="0" destOrd="0" presId="urn:microsoft.com/office/officeart/2005/8/layout/cycle6"/>
    <dgm:cxn modelId="{9C96E5B8-F849-4A4F-BB94-3F4BF5627654}" type="presOf" srcId="{C8EB62EB-9BFC-4D80-AD84-AD5DCECF14A3}" destId="{4A7F7F6A-B516-42CC-ABFE-969CFD7DFE5E}" srcOrd="0" destOrd="0" presId="urn:microsoft.com/office/officeart/2005/8/layout/cycle6"/>
    <dgm:cxn modelId="{94C6727C-EC39-BE44-9569-9D4BBA62FBF7}" type="presOf" srcId="{C1A650DC-AFC3-43A4-A80D-7AC47B0C2261}" destId="{2F6B0938-DFFD-43F7-B42B-968BF365C8C6}" srcOrd="0" destOrd="0" presId="urn:microsoft.com/office/officeart/2005/8/layout/cycle6"/>
    <dgm:cxn modelId="{8FA35B18-C93D-5F49-A206-BAC9EBD69946}" type="presOf" srcId="{CA03E238-9335-4DA0-AAFC-3808863C0BDE}" destId="{6D7D7D6D-0F4A-4B35-BB66-D91ACB17DD12}" srcOrd="0" destOrd="0" presId="urn:microsoft.com/office/officeart/2005/8/layout/cycle6"/>
    <dgm:cxn modelId="{754C2005-2CC3-4944-99DD-841A7F66E289}" srcId="{517F8CFC-3CDF-430E-9C13-50FF65F8E13B}" destId="{C8D2347A-C736-4FBD-889F-47E06DE017B8}" srcOrd="4" destOrd="0" parTransId="{C5D744CD-C309-430B-9EA4-60D30E10491D}" sibTransId="{C1A650DC-AFC3-43A4-A80D-7AC47B0C2261}"/>
    <dgm:cxn modelId="{7512F529-D13E-924E-BB99-180834B26D3A}" type="presOf" srcId="{24FFC4DD-084B-4E50-B257-E8B423008B47}" destId="{98EC6F62-9897-4256-A447-C26423F271E0}" srcOrd="0" destOrd="0" presId="urn:microsoft.com/office/officeart/2005/8/layout/cycle6"/>
    <dgm:cxn modelId="{D579AF0E-C780-46C9-B8BC-896811A8E1A6}" srcId="{9594BBF3-B828-4392-8616-3981E302EE20}" destId="{CAC69A14-3F35-4CBE-91E8-0F20F3D9716B}" srcOrd="0" destOrd="0" parTransId="{DD86D992-E0A0-446F-BA5E-2EBC948205FC}" sibTransId="{7437D5D5-9AF9-4A11-8AF7-1E4F9B8E5E3D}"/>
    <dgm:cxn modelId="{C7319757-3AC8-4BA4-8EA6-EE9B53550D11}" srcId="{C7444D49-22B3-4C05-9492-5BC4BC9214E1}" destId="{408DA627-7D67-49D0-90AC-6F4AA46F0433}" srcOrd="1" destOrd="0" parTransId="{C4C883DC-1726-4660-B046-345F8CE23C8B}" sibTransId="{9F35E0FE-598B-4D8A-A890-4BFE625DEF7C}"/>
    <dgm:cxn modelId="{62267157-FE30-4FDD-AE51-C8E33526F99E}" srcId="{517F8CFC-3CDF-430E-9C13-50FF65F8E13B}" destId="{87F92F9E-4C68-48F9-B907-8C50C2CD85A2}" srcOrd="0" destOrd="0" parTransId="{067B0C6F-0547-49BB-AFB7-6D3B601C6FB5}" sibTransId="{C8EB62EB-9BFC-4D80-AD84-AD5DCECF14A3}"/>
    <dgm:cxn modelId="{3326E3FF-64A4-294B-8099-D0B6AA511DDF}" type="presOf" srcId="{C7444D49-22B3-4C05-9492-5BC4BC9214E1}" destId="{38E7DC63-DFF8-4376-B018-F06725850099}" srcOrd="0" destOrd="0" presId="urn:microsoft.com/office/officeart/2005/8/layout/cycle6"/>
    <dgm:cxn modelId="{2118487E-83A7-D04F-9BF1-59800E5EEAC5}" type="presOf" srcId="{76F65BD0-15DA-4594-ADEC-8D38E679F5F5}" destId="{1FBA26EF-7C35-48F3-9F93-CB1DC146EB60}" srcOrd="0" destOrd="1" presId="urn:microsoft.com/office/officeart/2005/8/layout/cycle6"/>
    <dgm:cxn modelId="{29F58163-1A6E-2E46-812D-F00943A0A47F}" type="presOf" srcId="{5A2920A3-1D85-4161-A40F-564CA5BF8C24}" destId="{9510E35D-8825-4440-B782-2FCF2DE2D265}" srcOrd="0" destOrd="2" presId="urn:microsoft.com/office/officeart/2005/8/layout/cycle6"/>
    <dgm:cxn modelId="{98D7EE90-2E6D-AF48-8BE0-5C7858DEBEE4}" type="presOf" srcId="{38019F50-8B88-40C6-92D7-82A1DBF343E4}" destId="{ADAEE830-540D-4A19-8175-3F50D6D4444F}" srcOrd="0" destOrd="0" presId="urn:microsoft.com/office/officeart/2005/8/layout/cycle6"/>
    <dgm:cxn modelId="{73877A41-0D3B-4CB2-B35F-89104AE9C4F2}" srcId="{C7444D49-22B3-4C05-9492-5BC4BC9214E1}" destId="{F524611D-CAD1-4761-AB11-7B940074E0E8}" srcOrd="0" destOrd="0" parTransId="{9A18BE6F-EB58-4BD7-8927-26A69F2692C5}" sibTransId="{CA25C6A1-5014-481C-8C9F-441C7DDF1EEA}"/>
    <dgm:cxn modelId="{3D6D9394-D476-449D-BF7E-A765D2B1CFBA}" srcId="{517F8CFC-3CDF-430E-9C13-50FF65F8E13B}" destId="{9594BBF3-B828-4392-8616-3981E302EE20}" srcOrd="3" destOrd="0" parTransId="{AE2A2E0E-3999-465B-8845-B3DBCF93D958}" sibTransId="{E52B009E-4443-424E-A003-85174E299A93}"/>
    <dgm:cxn modelId="{4A5730A9-5E93-4FEB-A0E9-611E7A9DAACC}" srcId="{CA03E238-9335-4DA0-AAFC-3808863C0BDE}" destId="{11751811-2F7E-41C8-95AE-256081DD189B}" srcOrd="1" destOrd="0" parTransId="{7B28A233-A1E6-4439-A409-C18662258B36}" sibTransId="{3DD2C49D-E311-488F-88A0-9122D4658F8F}"/>
    <dgm:cxn modelId="{5064E135-F829-4EAB-9FD4-F91AC5A050FA}" srcId="{C8D2347A-C736-4FBD-889F-47E06DE017B8}" destId="{C07FDE29-CBAE-4853-8F7C-6C4A3BBF9A6A}" srcOrd="1" destOrd="0" parTransId="{A3498259-076D-479D-9D0A-7764D024FAAC}" sibTransId="{361CB199-9F94-41EC-83C7-FB8FB29A8D50}"/>
    <dgm:cxn modelId="{CDCFFBA8-95FF-4C63-9BD1-CB3DE38717FC}" srcId="{517F8CFC-3CDF-430E-9C13-50FF65F8E13B}" destId="{CA03E238-9335-4DA0-AAFC-3808863C0BDE}" srcOrd="2" destOrd="0" parTransId="{57E655F1-6814-44BD-B4F0-73CEDA9D7EA6}" sibTransId="{24FFC4DD-084B-4E50-B257-E8B423008B47}"/>
    <dgm:cxn modelId="{C3C876F3-9DBC-7D49-973D-88E4D8164A6B}" type="presOf" srcId="{3C49B844-BE97-489F-8C57-2AAF874090D1}" destId="{6D7D7D6D-0F4A-4B35-BB66-D91ACB17DD12}" srcOrd="0" destOrd="1" presId="urn:microsoft.com/office/officeart/2005/8/layout/cycle6"/>
    <dgm:cxn modelId="{D46CE0E6-3341-9F4D-9979-8ECFF09235BC}" type="presOf" srcId="{11751811-2F7E-41C8-95AE-256081DD189B}" destId="{6D7D7D6D-0F4A-4B35-BB66-D91ACB17DD12}" srcOrd="0" destOrd="2" presId="urn:microsoft.com/office/officeart/2005/8/layout/cycle6"/>
    <dgm:cxn modelId="{D3A640FB-A7AA-0044-AE07-557F2433F88F}" type="presOf" srcId="{1D58B74A-B9B7-4A56-B3AB-A7619ED742CC}" destId="{38E7DC63-DFF8-4376-B018-F06725850099}" srcOrd="0" destOrd="3" presId="urn:microsoft.com/office/officeart/2005/8/layout/cycle6"/>
    <dgm:cxn modelId="{77C10B2E-BB0A-9E4B-BB8E-522D0FAF6BBE}" type="presOf" srcId="{0B0135A0-E027-4EEE-B533-F793F3EB5755}" destId="{21A8F5B7-4460-4AA7-96E9-B4809782A6DC}" srcOrd="0" destOrd="1" presId="urn:microsoft.com/office/officeart/2005/8/layout/cycle6"/>
    <dgm:cxn modelId="{3A72A2A9-6214-4155-A14C-58895B1A8AD2}" srcId="{C8D2347A-C736-4FBD-889F-47E06DE017B8}" destId="{76F65BD0-15DA-4594-ADEC-8D38E679F5F5}" srcOrd="0" destOrd="0" parTransId="{721EF4AB-7C8D-4F0E-8F72-AC5BC7E48A69}" sibTransId="{0A8F6949-9410-48C9-AFEF-AB2CE0E0FB05}"/>
    <dgm:cxn modelId="{6C498391-AB81-B549-93EF-D59363F78614}" type="presOf" srcId="{9594BBF3-B828-4392-8616-3981E302EE20}" destId="{9510E35D-8825-4440-B782-2FCF2DE2D265}" srcOrd="0" destOrd="0" presId="urn:microsoft.com/office/officeart/2005/8/layout/cycle6"/>
    <dgm:cxn modelId="{19EA1C1F-7A87-1E47-9739-9CABEFFFED55}" type="presOf" srcId="{B61F38BF-E9BB-4F7A-8B5A-576E10A34116}" destId="{21A8F5B7-4460-4AA7-96E9-B4809782A6DC}" srcOrd="0" destOrd="2" presId="urn:microsoft.com/office/officeart/2005/8/layout/cycle6"/>
    <dgm:cxn modelId="{86D58CB1-1AAA-4C9A-A8CD-E2639BF9EB79}" srcId="{87F92F9E-4C68-48F9-B907-8C50C2CD85A2}" destId="{1A69DAC4-141C-47B4-B22F-E976B761A3ED}" srcOrd="2" destOrd="0" parTransId="{0F0B8253-DEF4-4BB3-90A6-AD9506B25FFF}" sibTransId="{51D8D219-0156-41DE-BCEE-3C445286BF0C}"/>
    <dgm:cxn modelId="{3193B65D-455B-D549-BB9E-EF9FC06D7578}" type="presOf" srcId="{87F92F9E-4C68-48F9-B907-8C50C2CD85A2}" destId="{21A8F5B7-4460-4AA7-96E9-B4809782A6DC}" srcOrd="0" destOrd="0" presId="urn:microsoft.com/office/officeart/2005/8/layout/cycle6"/>
    <dgm:cxn modelId="{5F690FBC-7851-2543-817E-72F3A4F00803}" type="presOf" srcId="{C8D2347A-C736-4FBD-889F-47E06DE017B8}" destId="{1FBA26EF-7C35-48F3-9F93-CB1DC146EB60}" srcOrd="0" destOrd="0" presId="urn:microsoft.com/office/officeart/2005/8/layout/cycle6"/>
    <dgm:cxn modelId="{59515B26-75CE-DA4A-9343-5F62EF1295A6}" type="presOf" srcId="{1A69DAC4-141C-47B4-B22F-E976B761A3ED}" destId="{21A8F5B7-4460-4AA7-96E9-B4809782A6DC}" srcOrd="0" destOrd="3" presId="urn:microsoft.com/office/officeart/2005/8/layout/cycle6"/>
    <dgm:cxn modelId="{E0D2D7C1-6FF0-F64A-87D8-0A4C8083861D}" type="presOf" srcId="{408DA627-7D67-49D0-90AC-6F4AA46F0433}" destId="{38E7DC63-DFF8-4376-B018-F06725850099}" srcOrd="0" destOrd="2" presId="urn:microsoft.com/office/officeart/2005/8/layout/cycle6"/>
    <dgm:cxn modelId="{3D611B27-5E33-4B68-B00A-CE3C8A6F30C8}" srcId="{87F92F9E-4C68-48F9-B907-8C50C2CD85A2}" destId="{0B0135A0-E027-4EEE-B533-F793F3EB5755}" srcOrd="0" destOrd="0" parTransId="{4807A802-2393-488C-9F62-1675968A8BC9}" sibTransId="{29C90354-473B-4F30-B846-1323A0D2CC0D}"/>
    <dgm:cxn modelId="{23C0392D-1A5E-6F49-BB23-5147CFEA8A33}" type="presOf" srcId="{C07FDE29-CBAE-4853-8F7C-6C4A3BBF9A6A}" destId="{1FBA26EF-7C35-48F3-9F93-CB1DC146EB60}" srcOrd="0" destOrd="2" presId="urn:microsoft.com/office/officeart/2005/8/layout/cycle6"/>
    <dgm:cxn modelId="{5C82ACDA-7640-49EA-9D30-F9734D96A858}" srcId="{517F8CFC-3CDF-430E-9C13-50FF65F8E13B}" destId="{C7444D49-22B3-4C05-9492-5BC4BC9214E1}" srcOrd="1" destOrd="0" parTransId="{AB1C2748-FE44-41BC-B4EA-9D3880436947}" sibTransId="{38019F50-8B88-40C6-92D7-82A1DBF343E4}"/>
    <dgm:cxn modelId="{5B3DD6AA-73FA-447D-977D-B0873D12CA3E}" srcId="{C7444D49-22B3-4C05-9492-5BC4BC9214E1}" destId="{1D58B74A-B9B7-4A56-B3AB-A7619ED742CC}" srcOrd="2" destOrd="0" parTransId="{1179D1C1-9B27-4EFD-AD28-B7CEBA1A206D}" sibTransId="{D57BE360-113A-4462-B592-898507274EAE}"/>
    <dgm:cxn modelId="{849055B4-4D8C-4E99-A1BF-542BA4042307}" srcId="{CA03E238-9335-4DA0-AAFC-3808863C0BDE}" destId="{3C49B844-BE97-489F-8C57-2AAF874090D1}" srcOrd="0" destOrd="0" parTransId="{9E9CB439-34E2-4FB6-94E0-7E03BFB74C33}" sibTransId="{AFD16EF9-3BA1-4436-AF66-F16743CE4221}"/>
    <dgm:cxn modelId="{F2C609F3-93D6-4DF0-9150-6A4B504830C6}" srcId="{87F92F9E-4C68-48F9-B907-8C50C2CD85A2}" destId="{B61F38BF-E9BB-4F7A-8B5A-576E10A34116}" srcOrd="1" destOrd="0" parTransId="{472078F6-A344-4CD1-B102-53FBD7CA7915}" sibTransId="{D8FEA3DC-0278-4B74-886B-199DD4CE1768}"/>
    <dgm:cxn modelId="{72704F9F-D7A9-BD44-A8B4-711A4E10921D}" type="presOf" srcId="{E52B009E-4443-424E-A003-85174E299A93}" destId="{9522AF76-B31B-4954-A1F5-914F81285B12}" srcOrd="0" destOrd="0" presId="urn:microsoft.com/office/officeart/2005/8/layout/cycle6"/>
    <dgm:cxn modelId="{F1FF1A6F-E158-DD45-A51A-3FDD20FE2F55}" type="presOf" srcId="{F524611D-CAD1-4761-AB11-7B940074E0E8}" destId="{38E7DC63-DFF8-4376-B018-F06725850099}" srcOrd="0" destOrd="1" presId="urn:microsoft.com/office/officeart/2005/8/layout/cycle6"/>
    <dgm:cxn modelId="{7F118353-D93B-0949-8E62-67E6BED6FFC1}" type="presOf" srcId="{CAC69A14-3F35-4CBE-91E8-0F20F3D9716B}" destId="{9510E35D-8825-4440-B782-2FCF2DE2D265}" srcOrd="0" destOrd="1" presId="urn:microsoft.com/office/officeart/2005/8/layout/cycle6"/>
    <dgm:cxn modelId="{7D831B46-ED81-44AD-B47C-36072EB81C8C}" srcId="{9594BBF3-B828-4392-8616-3981E302EE20}" destId="{5A2920A3-1D85-4161-A40F-564CA5BF8C24}" srcOrd="1" destOrd="0" parTransId="{375C9E2D-D388-4520-BEA0-7A9709419767}" sibTransId="{80E23334-F901-499C-A824-E3B4D54EFDFB}"/>
    <dgm:cxn modelId="{1A61B056-79E7-6547-9282-D3B04F1B95F3}" type="presParOf" srcId="{163F2E77-54D9-4168-A4DD-83D98065AA29}" destId="{21A8F5B7-4460-4AA7-96E9-B4809782A6DC}" srcOrd="0" destOrd="0" presId="urn:microsoft.com/office/officeart/2005/8/layout/cycle6"/>
    <dgm:cxn modelId="{E312869B-E290-6140-A539-9D408FC8FB44}" type="presParOf" srcId="{163F2E77-54D9-4168-A4DD-83D98065AA29}" destId="{C5881730-7C29-4CAD-B322-0C1FEFE61BD2}" srcOrd="1" destOrd="0" presId="urn:microsoft.com/office/officeart/2005/8/layout/cycle6"/>
    <dgm:cxn modelId="{1E16007E-95E1-644E-9449-B12F646D2E60}" type="presParOf" srcId="{163F2E77-54D9-4168-A4DD-83D98065AA29}" destId="{4A7F7F6A-B516-42CC-ABFE-969CFD7DFE5E}" srcOrd="2" destOrd="0" presId="urn:microsoft.com/office/officeart/2005/8/layout/cycle6"/>
    <dgm:cxn modelId="{66BC240A-F6A1-FF4E-94D6-7B5F15956AF5}" type="presParOf" srcId="{163F2E77-54D9-4168-A4DD-83D98065AA29}" destId="{38E7DC63-DFF8-4376-B018-F06725850099}" srcOrd="3" destOrd="0" presId="urn:microsoft.com/office/officeart/2005/8/layout/cycle6"/>
    <dgm:cxn modelId="{11C4E1DF-69C7-1C40-A71D-8B21F3CABFE2}" type="presParOf" srcId="{163F2E77-54D9-4168-A4DD-83D98065AA29}" destId="{3C456A9B-702F-4C5B-AEB7-3BF134EC8B65}" srcOrd="4" destOrd="0" presId="urn:microsoft.com/office/officeart/2005/8/layout/cycle6"/>
    <dgm:cxn modelId="{F84CAAC6-5912-7C47-B40C-2CC38C714F23}" type="presParOf" srcId="{163F2E77-54D9-4168-A4DD-83D98065AA29}" destId="{ADAEE830-540D-4A19-8175-3F50D6D4444F}" srcOrd="5" destOrd="0" presId="urn:microsoft.com/office/officeart/2005/8/layout/cycle6"/>
    <dgm:cxn modelId="{9F5E3EF0-D070-E246-8EC2-9E56DB8FED62}" type="presParOf" srcId="{163F2E77-54D9-4168-A4DD-83D98065AA29}" destId="{6D7D7D6D-0F4A-4B35-BB66-D91ACB17DD12}" srcOrd="6" destOrd="0" presId="urn:microsoft.com/office/officeart/2005/8/layout/cycle6"/>
    <dgm:cxn modelId="{2FDD4DFD-A24A-2B4B-8C73-16C3B31045B6}" type="presParOf" srcId="{163F2E77-54D9-4168-A4DD-83D98065AA29}" destId="{90F7FFFA-FBF4-434A-A858-95C69B27BD53}" srcOrd="7" destOrd="0" presId="urn:microsoft.com/office/officeart/2005/8/layout/cycle6"/>
    <dgm:cxn modelId="{0DCD30A7-12DC-2646-B052-B2C23F84381D}" type="presParOf" srcId="{163F2E77-54D9-4168-A4DD-83D98065AA29}" destId="{98EC6F62-9897-4256-A447-C26423F271E0}" srcOrd="8" destOrd="0" presId="urn:microsoft.com/office/officeart/2005/8/layout/cycle6"/>
    <dgm:cxn modelId="{A2DD45D8-3BCA-5E4D-8F16-90387DCB523B}" type="presParOf" srcId="{163F2E77-54D9-4168-A4DD-83D98065AA29}" destId="{9510E35D-8825-4440-B782-2FCF2DE2D265}" srcOrd="9" destOrd="0" presId="urn:microsoft.com/office/officeart/2005/8/layout/cycle6"/>
    <dgm:cxn modelId="{8DE1647F-4453-8144-A4CA-409665068345}" type="presParOf" srcId="{163F2E77-54D9-4168-A4DD-83D98065AA29}" destId="{9617E27A-1889-4BA7-80CC-50AE61AD924E}" srcOrd="10" destOrd="0" presId="urn:microsoft.com/office/officeart/2005/8/layout/cycle6"/>
    <dgm:cxn modelId="{819868A2-F3BD-2A4A-BBF9-36837CC54B1A}" type="presParOf" srcId="{163F2E77-54D9-4168-A4DD-83D98065AA29}" destId="{9522AF76-B31B-4954-A1F5-914F81285B12}" srcOrd="11" destOrd="0" presId="urn:microsoft.com/office/officeart/2005/8/layout/cycle6"/>
    <dgm:cxn modelId="{67622BC3-3BDB-FD40-A1F2-D60453B770BC}" type="presParOf" srcId="{163F2E77-54D9-4168-A4DD-83D98065AA29}" destId="{1FBA26EF-7C35-48F3-9F93-CB1DC146EB60}" srcOrd="12" destOrd="0" presId="urn:microsoft.com/office/officeart/2005/8/layout/cycle6"/>
    <dgm:cxn modelId="{C2F06815-D721-2043-9311-AC1DE0432E1E}" type="presParOf" srcId="{163F2E77-54D9-4168-A4DD-83D98065AA29}" destId="{7111491D-14C9-4C01-8FC7-EF2AAECD7596}" srcOrd="13" destOrd="0" presId="urn:microsoft.com/office/officeart/2005/8/layout/cycle6"/>
    <dgm:cxn modelId="{66F061FE-E4DC-B743-BA2D-CF7F9CE5FF65}" type="presParOf" srcId="{163F2E77-54D9-4168-A4DD-83D98065AA29}" destId="{2F6B0938-DFFD-43F7-B42B-968BF365C8C6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259954-2E7D-4E53-80A2-1CCE9E9C21E0}">
      <dsp:nvSpPr>
        <dsp:cNvPr id="0" name=""/>
        <dsp:cNvSpPr/>
      </dsp:nvSpPr>
      <dsp:spPr>
        <a:xfrm>
          <a:off x="251521" y="991493"/>
          <a:ext cx="2383327" cy="14299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latin typeface="Arial" pitchFamily="34" charset="0"/>
              <a:cs typeface="Arial" pitchFamily="34" charset="0"/>
            </a:rPr>
            <a:t>Participaciones</a:t>
          </a:r>
          <a:endParaRPr lang="es-MX" sz="1400" b="1" kern="1200" dirty="0">
            <a:latin typeface="Arial" pitchFamily="34" charset="0"/>
            <a:cs typeface="Arial" pitchFamily="34" charset="0"/>
          </a:endParaRPr>
        </a:p>
      </dsp:txBody>
      <dsp:txXfrm>
        <a:off x="293404" y="1033376"/>
        <a:ext cx="2299561" cy="1346230"/>
      </dsp:txXfrm>
    </dsp:sp>
    <dsp:sp modelId="{086721E2-AAA7-4F0E-BEA5-A2AA6FE51208}">
      <dsp:nvSpPr>
        <dsp:cNvPr id="0" name=""/>
        <dsp:cNvSpPr/>
      </dsp:nvSpPr>
      <dsp:spPr>
        <a:xfrm rot="21569216">
          <a:off x="2812287" y="1397014"/>
          <a:ext cx="376200" cy="591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400" kern="1200" dirty="0"/>
        </a:p>
      </dsp:txBody>
      <dsp:txXfrm>
        <a:off x="2812289" y="1515732"/>
        <a:ext cx="263340" cy="354639"/>
      </dsp:txXfrm>
    </dsp:sp>
    <dsp:sp modelId="{0F27D221-ED5D-4D11-B58B-9C628C8BC2D8}">
      <dsp:nvSpPr>
        <dsp:cNvPr id="0" name=""/>
        <dsp:cNvSpPr/>
      </dsp:nvSpPr>
      <dsp:spPr>
        <a:xfrm>
          <a:off x="3344633" y="963794"/>
          <a:ext cx="2383327" cy="142999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latin typeface="Arial" pitchFamily="34" charset="0"/>
              <a:cs typeface="Arial" pitchFamily="34" charset="0"/>
            </a:rPr>
            <a:t>Fondos de Aportaciones</a:t>
          </a:r>
          <a:endParaRPr lang="es-MX" sz="1400" b="1" kern="1200" dirty="0">
            <a:latin typeface="Arial" pitchFamily="34" charset="0"/>
            <a:cs typeface="Arial" pitchFamily="34" charset="0"/>
          </a:endParaRPr>
        </a:p>
      </dsp:txBody>
      <dsp:txXfrm>
        <a:off x="3386516" y="1005677"/>
        <a:ext cx="2299561" cy="1346230"/>
      </dsp:txXfrm>
    </dsp:sp>
    <dsp:sp modelId="{FAB390C2-A758-470E-BC08-DED9698EBEF4}">
      <dsp:nvSpPr>
        <dsp:cNvPr id="0" name=""/>
        <dsp:cNvSpPr/>
      </dsp:nvSpPr>
      <dsp:spPr>
        <a:xfrm rot="19003">
          <a:off x="5925020" y="1392091"/>
          <a:ext cx="417780" cy="591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400" kern="1200" dirty="0"/>
        </a:p>
      </dsp:txBody>
      <dsp:txXfrm>
        <a:off x="5925021" y="1509958"/>
        <a:ext cx="292446" cy="354639"/>
      </dsp:txXfrm>
    </dsp:sp>
    <dsp:sp modelId="{B48ACCB6-F5AB-4F16-BF45-DC18A2C9559A}">
      <dsp:nvSpPr>
        <dsp:cNvPr id="0" name=""/>
        <dsp:cNvSpPr/>
      </dsp:nvSpPr>
      <dsp:spPr>
        <a:xfrm>
          <a:off x="6516213" y="981326"/>
          <a:ext cx="2383327" cy="14299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latin typeface="Arial" pitchFamily="34" charset="0"/>
              <a:cs typeface="Arial" pitchFamily="34" charset="0"/>
            </a:rPr>
            <a:t>Otros recursos descentralizados</a:t>
          </a:r>
          <a:endParaRPr lang="es-MX" sz="1400" b="1" kern="1200" dirty="0">
            <a:latin typeface="Arial" pitchFamily="34" charset="0"/>
            <a:cs typeface="Arial" pitchFamily="34" charset="0"/>
          </a:endParaRPr>
        </a:p>
      </dsp:txBody>
      <dsp:txXfrm>
        <a:off x="6558096" y="1023209"/>
        <a:ext cx="2299561" cy="13462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A8F5B7-4460-4AA7-96E9-B4809782A6DC}">
      <dsp:nvSpPr>
        <dsp:cNvPr id="0" name=""/>
        <dsp:cNvSpPr/>
      </dsp:nvSpPr>
      <dsp:spPr>
        <a:xfrm>
          <a:off x="3638643" y="-91211"/>
          <a:ext cx="1727894" cy="149571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Educación </a:t>
          </a:r>
          <a:endParaRPr lang="es-MX" sz="16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Básica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Normal 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Tecnológica y Adultos</a:t>
          </a:r>
          <a:endParaRPr lang="es-MX" sz="1400" kern="1200" dirty="0"/>
        </a:p>
      </dsp:txBody>
      <dsp:txXfrm>
        <a:off x="3711658" y="-18196"/>
        <a:ext cx="1581864" cy="1349689"/>
      </dsp:txXfrm>
    </dsp:sp>
    <dsp:sp modelId="{4A7F7F6A-B516-42CC-ABFE-969CFD7DFE5E}">
      <dsp:nvSpPr>
        <dsp:cNvPr id="0" name=""/>
        <dsp:cNvSpPr/>
      </dsp:nvSpPr>
      <dsp:spPr>
        <a:xfrm>
          <a:off x="2258077" y="656648"/>
          <a:ext cx="4489025" cy="4489025"/>
        </a:xfrm>
        <a:custGeom>
          <a:avLst/>
          <a:gdLst/>
          <a:ahLst/>
          <a:cxnLst/>
          <a:rect l="0" t="0" r="0" b="0"/>
          <a:pathLst>
            <a:path>
              <a:moveTo>
                <a:pt x="3118025" y="176950"/>
              </a:moveTo>
              <a:arcTo wR="2244512" hR="2244512" stAng="17574197" swAng="1571562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E7DC63-DFF8-4376-B018-F06725850099}">
      <dsp:nvSpPr>
        <dsp:cNvPr id="0" name=""/>
        <dsp:cNvSpPr/>
      </dsp:nvSpPr>
      <dsp:spPr>
        <a:xfrm>
          <a:off x="5413070" y="1439324"/>
          <a:ext cx="2448357" cy="153648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Fortalecimiento estatal  y municipal</a:t>
          </a:r>
          <a:endParaRPr lang="es-MX" sz="16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Equipamiento 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Obligaciones financieras y pensiones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Asistencia social</a:t>
          </a:r>
          <a:endParaRPr lang="es-MX" sz="1400" kern="1200" dirty="0"/>
        </a:p>
      </dsp:txBody>
      <dsp:txXfrm>
        <a:off x="5488075" y="1514329"/>
        <a:ext cx="2298347" cy="1386478"/>
      </dsp:txXfrm>
    </dsp:sp>
    <dsp:sp modelId="{ADAEE830-540D-4A19-8175-3F50D6D4444F}">
      <dsp:nvSpPr>
        <dsp:cNvPr id="0" name=""/>
        <dsp:cNvSpPr/>
      </dsp:nvSpPr>
      <dsp:spPr>
        <a:xfrm>
          <a:off x="2258077" y="656648"/>
          <a:ext cx="4489025" cy="4489025"/>
        </a:xfrm>
        <a:custGeom>
          <a:avLst/>
          <a:gdLst/>
          <a:ahLst/>
          <a:cxnLst/>
          <a:rect l="0" t="0" r="0" b="0"/>
          <a:pathLst>
            <a:path>
              <a:moveTo>
                <a:pt x="4487337" y="2331555"/>
              </a:moveTo>
              <a:arcTo wR="2244512" hR="2244512" stAng="133350" swAng="1886121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7D7D6D-0F4A-4B35-BB66-D91ACB17DD12}">
      <dsp:nvSpPr>
        <dsp:cNvPr id="0" name=""/>
        <dsp:cNvSpPr/>
      </dsp:nvSpPr>
      <dsp:spPr>
        <a:xfrm>
          <a:off x="4602074" y="4155444"/>
          <a:ext cx="2439614" cy="112313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Seguridad pública  </a:t>
          </a:r>
          <a:endParaRPr lang="es-MX" sz="16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Equipamiento 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Fortalecimiento de los elementos , etc. </a:t>
          </a:r>
          <a:endParaRPr lang="es-MX" sz="1400" kern="1200" dirty="0"/>
        </a:p>
      </dsp:txBody>
      <dsp:txXfrm>
        <a:off x="4656901" y="4210271"/>
        <a:ext cx="2329960" cy="1013477"/>
      </dsp:txXfrm>
    </dsp:sp>
    <dsp:sp modelId="{98EC6F62-9897-4256-A447-C26423F271E0}">
      <dsp:nvSpPr>
        <dsp:cNvPr id="0" name=""/>
        <dsp:cNvSpPr/>
      </dsp:nvSpPr>
      <dsp:spPr>
        <a:xfrm>
          <a:off x="2258077" y="656648"/>
          <a:ext cx="4489025" cy="4489025"/>
        </a:xfrm>
        <a:custGeom>
          <a:avLst/>
          <a:gdLst/>
          <a:ahLst/>
          <a:cxnLst/>
          <a:rect l="0" t="0" r="0" b="0"/>
          <a:pathLst>
            <a:path>
              <a:moveTo>
                <a:pt x="2341760" y="4486918"/>
              </a:moveTo>
              <a:arcTo wR="2244512" hR="2244512" stAng="5251007" swAng="336223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10E35D-8825-4440-B782-2FCF2DE2D265}">
      <dsp:nvSpPr>
        <dsp:cNvPr id="0" name=""/>
        <dsp:cNvSpPr/>
      </dsp:nvSpPr>
      <dsp:spPr>
        <a:xfrm>
          <a:off x="1988425" y="4155444"/>
          <a:ext cx="2389747" cy="112313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Servicios de Salud</a:t>
          </a:r>
          <a:endParaRPr lang="es-MX" sz="16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Infraestructura médica 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Plantilla personal</a:t>
          </a:r>
          <a:endParaRPr lang="es-MX" sz="1400" kern="1200" dirty="0"/>
        </a:p>
      </dsp:txBody>
      <dsp:txXfrm>
        <a:off x="2043252" y="4210271"/>
        <a:ext cx="2280093" cy="1013477"/>
      </dsp:txXfrm>
    </dsp:sp>
    <dsp:sp modelId="{9522AF76-B31B-4954-A1F5-914F81285B12}">
      <dsp:nvSpPr>
        <dsp:cNvPr id="0" name=""/>
        <dsp:cNvSpPr/>
      </dsp:nvSpPr>
      <dsp:spPr>
        <a:xfrm>
          <a:off x="2258077" y="656648"/>
          <a:ext cx="4489025" cy="4489025"/>
        </a:xfrm>
        <a:custGeom>
          <a:avLst/>
          <a:gdLst/>
          <a:ahLst/>
          <a:cxnLst/>
          <a:rect l="0" t="0" r="0" b="0"/>
          <a:pathLst>
            <a:path>
              <a:moveTo>
                <a:pt x="376522" y="3488880"/>
              </a:moveTo>
              <a:arcTo wR="2244512" hR="2244512" stAng="8779818" swAng="1813758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BA26EF-7C35-48F3-9F93-CB1DC146EB60}">
      <dsp:nvSpPr>
        <dsp:cNvPr id="0" name=""/>
        <dsp:cNvSpPr/>
      </dsp:nvSpPr>
      <dsp:spPr>
        <a:xfrm>
          <a:off x="1282572" y="1391197"/>
          <a:ext cx="2170719" cy="1632741"/>
        </a:xfrm>
        <a:prstGeom prst="round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Infraestructura social básica</a:t>
          </a:r>
          <a:endParaRPr lang="es-MX" sz="16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Estatal (obras de beneficio regional, etc.)</a:t>
          </a:r>
          <a:endParaRPr lang="es-MX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kern="1200" dirty="0" smtClean="0"/>
            <a:t>Municipal  (drenaje, urbanización, etc.)</a:t>
          </a:r>
          <a:endParaRPr lang="es-MX" sz="1400" kern="1200" dirty="0"/>
        </a:p>
      </dsp:txBody>
      <dsp:txXfrm>
        <a:off x="1362276" y="1470901"/>
        <a:ext cx="2011311" cy="1473333"/>
      </dsp:txXfrm>
    </dsp:sp>
    <dsp:sp modelId="{2F6B0938-DFFD-43F7-B42B-968BF365C8C6}">
      <dsp:nvSpPr>
        <dsp:cNvPr id="0" name=""/>
        <dsp:cNvSpPr/>
      </dsp:nvSpPr>
      <dsp:spPr>
        <a:xfrm>
          <a:off x="2258077" y="656648"/>
          <a:ext cx="4489025" cy="4489025"/>
        </a:xfrm>
        <a:custGeom>
          <a:avLst/>
          <a:gdLst/>
          <a:ahLst/>
          <a:cxnLst/>
          <a:rect l="0" t="0" r="0" b="0"/>
          <a:pathLst>
            <a:path>
              <a:moveTo>
                <a:pt x="590408" y="727351"/>
              </a:moveTo>
              <a:arcTo wR="2244512" hR="2244512" stAng="13351642" swAng="1475119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0F7118A-8CF6-435D-B7CC-F9757D6F0640}" type="datetimeFigureOut">
              <a:rPr lang="es-MX"/>
              <a:pPr>
                <a:defRPr/>
              </a:pPr>
              <a:t>03/04/14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5C3E487-D15D-4086-87F1-0EBFB15AF3AA}" type="slidenum">
              <a:rPr lang="es-MX"/>
              <a:pPr>
                <a:defRPr/>
              </a:pPr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52124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C393F1F-677C-4827-A46B-512B90FA5062}" type="datetimeFigureOut">
              <a:rPr lang="es-MX"/>
              <a:pPr>
                <a:defRPr/>
              </a:pPr>
              <a:t>03/04/14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103860B-6F9A-4909-9EF3-18ED51709312}" type="slidenum">
              <a:rPr lang="es-MX"/>
              <a:pPr>
                <a:defRPr/>
              </a:pPr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44979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C056BDF-C844-4B52-A172-09C2B438989F}" type="slidenum">
              <a:rPr lang="es-ES" smtClean="0"/>
              <a:pPr/>
              <a:t>1</a:t>
            </a:fld>
            <a:endParaRPr lang="es-ES" smtClean="0"/>
          </a:p>
        </p:txBody>
      </p:sp>
      <p:sp>
        <p:nvSpPr>
          <p:cNvPr id="1945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>
              <a:latin typeface="Arial" charset="0"/>
              <a:cs typeface="Arial" charset="0"/>
            </a:endParaRPr>
          </a:p>
        </p:txBody>
      </p:sp>
      <p:sp>
        <p:nvSpPr>
          <p:cNvPr id="19461" name="3 Marcador de número de diapositiva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58A3105-6432-4FE0-8B08-FE1D46260297}" type="slidenum">
              <a:rPr lang="es-ES" sz="1200"/>
              <a:pPr algn="r"/>
              <a:t>1</a:t>
            </a:fld>
            <a:endParaRPr lang="es-E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C056BDF-C844-4B52-A172-09C2B438989F}" type="slidenum">
              <a:rPr lang="es-ES" smtClean="0"/>
              <a:pPr/>
              <a:t>18</a:t>
            </a:fld>
            <a:endParaRPr lang="es-ES" smtClean="0"/>
          </a:p>
        </p:txBody>
      </p:sp>
      <p:sp>
        <p:nvSpPr>
          <p:cNvPr id="1945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>
              <a:latin typeface="Arial" charset="0"/>
              <a:cs typeface="Arial" charset="0"/>
            </a:endParaRPr>
          </a:p>
        </p:txBody>
      </p:sp>
      <p:sp>
        <p:nvSpPr>
          <p:cNvPr id="19461" name="3 Marcador de número de diapositiva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58A3105-6432-4FE0-8B08-FE1D46260297}" type="slidenum">
              <a:rPr lang="es-ES" sz="1200"/>
              <a:pPr algn="r"/>
              <a:t>18</a:t>
            </a:fld>
            <a:endParaRPr lang="es-E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1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C8C45F89-7043-994C-B2EF-378AE763D77D}" type="slidenum">
              <a:rPr lang="es-MX">
                <a:latin typeface="Calibri" charset="0"/>
              </a:rPr>
              <a:pPr eaLnBrk="1" hangingPunct="1"/>
              <a:t>2</a:t>
            </a:fld>
            <a:endParaRPr lang="es-MX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1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C8C45F89-7043-994C-B2EF-378AE763D77D}" type="slidenum">
              <a:rPr lang="es-MX">
                <a:latin typeface="Calibri" charset="0"/>
              </a:rPr>
              <a:pPr eaLnBrk="1" hangingPunct="1"/>
              <a:t>3</a:t>
            </a:fld>
            <a:endParaRPr lang="es-MX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2FFA995A-A888-E24A-AEC7-3E0ED8B1ED32}" type="slidenum">
              <a:rPr lang="es-MX">
                <a:latin typeface="Calibri" charset="0"/>
              </a:rPr>
              <a:pPr eaLnBrk="1" hangingPunct="1"/>
              <a:t>4</a:t>
            </a:fld>
            <a:endParaRPr lang="es-MX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686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8DBE681A-64E3-7C40-BE14-FE65BC8E1142}" type="slidenum">
              <a:rPr lang="es-MX">
                <a:latin typeface="Calibri" charset="0"/>
              </a:rPr>
              <a:pPr eaLnBrk="1" hangingPunct="1"/>
              <a:t>5</a:t>
            </a:fld>
            <a:endParaRPr lang="es-MX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789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50221D3F-3C0F-A04C-9D4F-9D2D3F17CF8B}" type="slidenum">
              <a:rPr lang="es-MX">
                <a:latin typeface="Calibri" charset="0"/>
              </a:rPr>
              <a:pPr eaLnBrk="1" hangingPunct="1"/>
              <a:t>8</a:t>
            </a:fld>
            <a:endParaRPr lang="es-MX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BD073343-9A54-D448-A0E3-17181DC0EA62}" type="slidenum">
              <a:rPr lang="es-MX">
                <a:latin typeface="Calibri" charset="0"/>
              </a:rPr>
              <a:pPr eaLnBrk="1" hangingPunct="1"/>
              <a:t>9</a:t>
            </a:fld>
            <a:endParaRPr lang="es-MX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27EB5B2C-38DF-DA45-A33A-5C5FB604B09A}" type="slidenum">
              <a:rPr lang="es-MX">
                <a:latin typeface="Calibri" charset="0"/>
              </a:rPr>
              <a:pPr eaLnBrk="1" hangingPunct="1"/>
              <a:t>16</a:t>
            </a:fld>
            <a:endParaRPr lang="es-MX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E385DF1B-F7CF-B544-8F07-3A06383640C0}" type="slidenum">
              <a:rPr lang="es-MX">
                <a:latin typeface="Calibri" charset="0"/>
              </a:rPr>
              <a:pPr eaLnBrk="1" hangingPunct="1"/>
              <a:t>17</a:t>
            </a:fld>
            <a:endParaRPr lang="es-MX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02BCB-4B88-4BD4-B1B1-98AA6A2771FB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635E8-85CD-4AD0-A2C3-E4FC21BB5FBC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8CF9C-7C70-44D1-BBEB-3D162E29C217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866C8-5415-4FB0-B38F-E71191BF7ED3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AC5D8-4C69-4405-A808-C670B801D814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C0AAB-A6E5-44A1-80DB-C7492E9C8799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A38A3-3A37-4F7F-9932-67EF24B60726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BB0D2-69D9-4F31-818D-8B2BCC846CA3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E218D-9D8F-46A2-AC3A-6166AF64844E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1F7CC-C39C-48AE-A24E-77CCCA7616B5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ED021-B30B-45A0-8F53-B574E574F67F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60CBB-2477-40BA-BBA0-8B7310A89EC6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43A51-54F1-409E-B138-29A6AFE8F2DE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36F35-E6EC-402A-9749-1A351082513D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02055-AA51-4B4C-941B-4973E3DD5A53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2EE67-DEDC-4507-AF54-7482FFC38FF3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57E12-A1E5-4FC0-8857-18D6BB02E51E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C07E7-FA7F-4E19-8D2F-F610BBA34030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C2446-85F4-476A-BC32-BD334F5E31F9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607B0-1441-4032-85C4-F0FCD007C806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ED8D7-C9A5-485F-9AE7-74BAA0200D53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B1FBA-DD5B-42FC-88DE-A6F686DB3A2D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O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726FFC-4131-448B-989F-D48163C09F79}" type="datetimeFigureOut">
              <a:rPr lang="es-CO"/>
              <a:pPr>
                <a:defRPr/>
              </a:pPr>
              <a:t>03/04/14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CF89AB-22A9-42F4-AEEF-CCE89CAD1538}" type="slidenum">
              <a:rPr lang="es-CO"/>
              <a:pPr>
                <a:defRPr/>
              </a:pPr>
              <a:t>‹Nr.›</a:t>
            </a:fld>
            <a:endParaRPr lang="es-CO"/>
          </a:p>
        </p:txBody>
      </p:sp>
      <p:pic>
        <p:nvPicPr>
          <p:cNvPr id="1031" name="Picture 2" descr="C:\Documents and Settings\cmenciass\Escritorio\marca-agua2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42875" y="71438"/>
            <a:ext cx="8893175" cy="672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643200" y="5786454"/>
            <a:ext cx="400050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400" b="1" dirty="0">
                <a:solidFill>
                  <a:srgbClr val="660066"/>
                </a:solidFill>
              </a:rPr>
              <a:t>INSTITUTO PARA EL DESARROLLO TÉCNICO DE LAS HACIENDAS PÚBLICAS</a:t>
            </a:r>
            <a:endParaRPr lang="es-ES" sz="1400" b="1" dirty="0">
              <a:solidFill>
                <a:srgbClr val="660066"/>
              </a:solidFill>
            </a:endParaRPr>
          </a:p>
        </p:txBody>
      </p:sp>
      <p:pic>
        <p:nvPicPr>
          <p:cNvPr id="2051" name="Picture 5" descr="Logo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469" y="5000636"/>
            <a:ext cx="2356977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88975" y="6324600"/>
            <a:ext cx="78851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1400" b="1">
                <a:solidFill>
                  <a:srgbClr val="660066"/>
                </a:solidFill>
              </a:rPr>
              <a:t>ORGANISMO PÚBLICO DEL SISTEMA NACIONAL DE COORDINACIÓN FISCAL</a:t>
            </a:r>
            <a:endParaRPr lang="es-ES" sz="1400" b="1">
              <a:solidFill>
                <a:srgbClr val="660066"/>
              </a:solidFill>
            </a:endParaRPr>
          </a:p>
        </p:txBody>
      </p:sp>
      <p:sp>
        <p:nvSpPr>
          <p:cNvPr id="3077" name="6 CuadroTexto"/>
          <p:cNvSpPr txBox="1">
            <a:spLocks noChangeArrowheads="1"/>
          </p:cNvSpPr>
          <p:nvPr/>
        </p:nvSpPr>
        <p:spPr bwMode="auto">
          <a:xfrm>
            <a:off x="1000100" y="2663793"/>
            <a:ext cx="74295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s-MX" sz="1400" b="1" i="1" dirty="0">
              <a:solidFill>
                <a:srgbClr val="7030A0"/>
              </a:solidFill>
              <a:latin typeface="+mn-lt"/>
            </a:endParaRPr>
          </a:p>
          <a:p>
            <a:pPr algn="ctr">
              <a:spcAft>
                <a:spcPts val="0"/>
              </a:spcAft>
              <a:defRPr/>
            </a:pPr>
            <a:r>
              <a:rPr lang="es-MX" sz="2800" b="1" dirty="0" smtClean="0">
                <a:solidFill>
                  <a:srgbClr val="7030A0"/>
                </a:solidFill>
                <a:latin typeface="+mn-lt"/>
                <a:ea typeface="+mj-ea"/>
                <a:cs typeface="+mj-cs"/>
              </a:rPr>
              <a:t>Coordinación Fiscal y Transferencias a Gobiernos Subnacionales en México</a:t>
            </a:r>
            <a:endParaRPr lang="es-MX" sz="2800" b="1" dirty="0">
              <a:solidFill>
                <a:schemeClr val="accent6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  <a:p>
            <a:pPr algn="ctr">
              <a:defRPr/>
            </a:pPr>
            <a:endParaRPr lang="es-MX" sz="2000" b="1" dirty="0">
              <a:latin typeface="+mn-lt"/>
            </a:endParaRPr>
          </a:p>
        </p:txBody>
      </p:sp>
      <p:pic>
        <p:nvPicPr>
          <p:cNvPr id="2054" name="Imagem 2" descr="Descrição: HOTSITE_logo_espanho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949" y="-24"/>
            <a:ext cx="8731331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57188" y="1500188"/>
            <a:ext cx="8447087" cy="621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s-MX" sz="2200" dirty="0">
                <a:latin typeface="Calibri" charset="0"/>
              </a:rPr>
              <a:t>En 2008 da inició un cambio fundamental en la coordinación fiscal en México al introducirse reformas fiscales que permiten una mayor fortaleza para atender </a:t>
            </a:r>
            <a:r>
              <a:rPr lang="es-MX" sz="2200" dirty="0" smtClean="0">
                <a:latin typeface="Calibri" charset="0"/>
              </a:rPr>
              <a:t>necesidades. En 2013 se reforma nuevamente la coordinaci</a:t>
            </a:r>
            <a:r>
              <a:rPr lang="es-MX" sz="2200" dirty="0" smtClean="0">
                <a:latin typeface="Calibri" charset="0"/>
              </a:rPr>
              <a:t>ón fiscal y se habren espacios de oportunidad para fortalecer las finanzas públicas </a:t>
            </a:r>
            <a:endParaRPr lang="es-MX" sz="2000" dirty="0">
              <a:latin typeface="Calibri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s-MX" sz="2000" dirty="0">
                <a:latin typeface="Calibri" charset="0"/>
              </a:rPr>
              <a:t> </a:t>
            </a:r>
            <a:r>
              <a:rPr lang="es-MX" sz="2200" b="1" dirty="0">
                <a:solidFill>
                  <a:srgbClr val="E46C0A"/>
                </a:solidFill>
                <a:latin typeface="Calibri" charset="0"/>
              </a:rPr>
              <a:t>Se r</a:t>
            </a:r>
            <a:r>
              <a:rPr lang="es-MX" sz="2200" b="1" dirty="0">
                <a:solidFill>
                  <a:srgbClr val="E46C0A"/>
                </a:solidFill>
                <a:latin typeface="Calibri" charset="0"/>
                <a:cs typeface="Times New Roman" charset="0"/>
              </a:rPr>
              <a:t>efuerza </a:t>
            </a:r>
            <a:r>
              <a:rPr lang="es-MX" sz="2200" b="1" dirty="0" smtClean="0">
                <a:solidFill>
                  <a:srgbClr val="E46C0A"/>
                </a:solidFill>
                <a:latin typeface="Calibri" charset="0"/>
                <a:cs typeface="Times New Roman" charset="0"/>
              </a:rPr>
              <a:t>la coordinaci</a:t>
            </a:r>
            <a:r>
              <a:rPr lang="es-MX" sz="2200" b="1" dirty="0" smtClean="0">
                <a:solidFill>
                  <a:srgbClr val="E46C0A"/>
                </a:solidFill>
                <a:latin typeface="Calibri" charset="0"/>
                <a:cs typeface="Times New Roman" charset="0"/>
              </a:rPr>
              <a:t>ón </a:t>
            </a:r>
            <a:r>
              <a:rPr lang="es-MX" sz="2200" b="1" dirty="0" smtClean="0">
                <a:solidFill>
                  <a:srgbClr val="E46C0A"/>
                </a:solidFill>
                <a:latin typeface="Calibri" charset="0"/>
                <a:cs typeface="Times New Roman" charset="0"/>
              </a:rPr>
              <a:t>fiscal </a:t>
            </a:r>
            <a:r>
              <a:rPr lang="es-MX" sz="2200" b="1" dirty="0">
                <a:solidFill>
                  <a:srgbClr val="E46C0A"/>
                </a:solidFill>
                <a:latin typeface="Calibri" charset="0"/>
                <a:cs typeface="Times New Roman" charset="0"/>
              </a:rPr>
              <a:t>a través de: </a:t>
            </a:r>
            <a:endParaRPr lang="es-MX" sz="2200" b="1" dirty="0" smtClean="0">
              <a:solidFill>
                <a:srgbClr val="E46C0A"/>
              </a:solidFill>
              <a:latin typeface="Calibri" charset="0"/>
              <a:cs typeface="Times New Roman" charset="0"/>
            </a:endParaRPr>
          </a:p>
          <a:p>
            <a:pPr algn="just" eaLnBrk="1" hangingPunct="1">
              <a:spcBef>
                <a:spcPct val="50000"/>
              </a:spcBef>
            </a:pPr>
            <a:endParaRPr lang="es-MX" sz="1200" dirty="0">
              <a:solidFill>
                <a:srgbClr val="660066"/>
              </a:solidFill>
              <a:latin typeface="Calibri" charset="0"/>
              <a:cs typeface="Times New Roman" charset="0"/>
            </a:endParaRPr>
          </a:p>
          <a:p>
            <a:pPr marL="352425" indent="-352425" algn="just" eaLnBrk="1" hangingPunct="1">
              <a:spcBef>
                <a:spcPct val="50000"/>
              </a:spcBef>
              <a:buClr>
                <a:srgbClr val="C00000"/>
              </a:buClr>
              <a:buFontTx/>
              <a:buAutoNum type="arabicPeriod"/>
            </a:pPr>
            <a:r>
              <a:rPr lang="es-MX" sz="2200" dirty="0" smtClean="0">
                <a:latin typeface="Calibri" charset="0"/>
                <a:cs typeface="Times New Roman" charset="0"/>
              </a:rPr>
              <a:t>Mayores recursos para las entidades federartivas y municipios </a:t>
            </a:r>
          </a:p>
          <a:p>
            <a:pPr marL="352425" indent="-352425" algn="just" eaLnBrk="1" hangingPunct="1">
              <a:spcBef>
                <a:spcPct val="50000"/>
              </a:spcBef>
              <a:buClr>
                <a:srgbClr val="C00000"/>
              </a:buClr>
              <a:buFontTx/>
              <a:buAutoNum type="arabicPeriod"/>
            </a:pPr>
            <a:r>
              <a:rPr lang="es-MX" sz="2200" dirty="0" smtClean="0">
                <a:latin typeface="Calibri" charset="0"/>
                <a:cs typeface="Times New Roman" charset="0"/>
              </a:rPr>
              <a:t> Se modifica y ajusta el </a:t>
            </a:r>
            <a:r>
              <a:rPr lang="es-MX" sz="2200" dirty="0">
                <a:latin typeface="Calibri" charset="0"/>
                <a:cs typeface="Times New Roman" charset="0"/>
              </a:rPr>
              <a:t>esquema de transferencias federales</a:t>
            </a:r>
          </a:p>
          <a:p>
            <a:pPr marL="352425" indent="-352425" algn="just" eaLnBrk="1" hangingPunct="1">
              <a:spcBef>
                <a:spcPct val="50000"/>
              </a:spcBef>
              <a:buClr>
                <a:srgbClr val="C00000"/>
              </a:buClr>
              <a:buFontTx/>
              <a:buAutoNum type="arabicPeriod"/>
            </a:pPr>
            <a:r>
              <a:rPr lang="es-MX" sz="2200" dirty="0" smtClean="0">
                <a:latin typeface="Calibri" charset="0"/>
                <a:cs typeface="Times New Roman" charset="0"/>
              </a:rPr>
              <a:t>S</a:t>
            </a:r>
            <a:r>
              <a:rPr lang="es-MX" sz="2200" dirty="0" smtClean="0">
                <a:latin typeface="Calibri" charset="0"/>
                <a:cs typeface="Times New Roman" charset="0"/>
              </a:rPr>
              <a:t>e crean y se tranforman los fondos </a:t>
            </a:r>
            <a:r>
              <a:rPr lang="es-MX" sz="2200" dirty="0">
                <a:latin typeface="Calibri" charset="0"/>
                <a:cs typeface="Times New Roman" charset="0"/>
              </a:rPr>
              <a:t>de transferencias </a:t>
            </a:r>
          </a:p>
          <a:p>
            <a:pPr marL="352425" indent="-352425" algn="just" eaLnBrk="1" hangingPunct="1">
              <a:spcBef>
                <a:spcPct val="50000"/>
              </a:spcBef>
              <a:buClr>
                <a:srgbClr val="C00000"/>
              </a:buClr>
              <a:buFontTx/>
              <a:buAutoNum type="arabicPeriod"/>
            </a:pPr>
            <a:r>
              <a:rPr lang="es-MX" sz="2200" dirty="0" smtClean="0">
                <a:latin typeface="Calibri" charset="0"/>
                <a:cs typeface="Times New Roman" charset="0"/>
              </a:rPr>
              <a:t>Se modifican </a:t>
            </a:r>
            <a:r>
              <a:rPr lang="es-MX" sz="2200" dirty="0" smtClean="0">
                <a:latin typeface="Calibri" charset="0"/>
                <a:cs typeface="Times New Roman" charset="0"/>
              </a:rPr>
              <a:t>facultades</a:t>
            </a:r>
            <a:r>
              <a:rPr lang="es-MX" sz="2200" dirty="0">
                <a:latin typeface="Calibri" charset="0"/>
                <a:cs typeface="Times New Roman" charset="0"/>
              </a:rPr>
              <a:t>, </a:t>
            </a:r>
            <a:r>
              <a:rPr lang="es-MX" sz="2200" dirty="0" smtClean="0">
                <a:latin typeface="Calibri" charset="0"/>
                <a:cs typeface="Times New Roman" charset="0"/>
              </a:rPr>
              <a:t>atribuciones y cambian los </a:t>
            </a:r>
            <a:r>
              <a:rPr lang="es-MX" sz="2200" dirty="0">
                <a:latin typeface="Calibri" charset="0"/>
                <a:cs typeface="Times New Roman" charset="0"/>
              </a:rPr>
              <a:t>incentivos a entidades federativas y municipios </a:t>
            </a:r>
          </a:p>
          <a:p>
            <a:pPr algn="ctr" eaLnBrk="1" hangingPunct="1">
              <a:spcBef>
                <a:spcPct val="70000"/>
              </a:spcBef>
              <a:buClr>
                <a:srgbClr val="FF9900"/>
              </a:buClr>
            </a:pPr>
            <a:endParaRPr lang="es-MX" sz="2000" b="1" dirty="0">
              <a:solidFill>
                <a:srgbClr val="660066"/>
              </a:solidFill>
              <a:latin typeface="Calibri" charset="0"/>
              <a:cs typeface="Times New Roman" charset="0"/>
            </a:endParaRPr>
          </a:p>
          <a:p>
            <a:pPr algn="just" eaLnBrk="1" hangingPunct="1">
              <a:spcBef>
                <a:spcPct val="50000"/>
              </a:spcBef>
            </a:pPr>
            <a:endParaRPr lang="es-MX" sz="2000" dirty="0">
              <a:latin typeface="Calibri" charset="0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714375" y="188913"/>
            <a:ext cx="80486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2800" b="1">
                <a:solidFill>
                  <a:srgbClr val="E46C0A"/>
                </a:solidFill>
              </a:rPr>
              <a:t>Reformas fundamentales al esquema de coordinación fiscal en México</a:t>
            </a:r>
            <a:endParaRPr lang="es-ES" sz="280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6886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755576" y="1325082"/>
            <a:ext cx="7992888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s-ES_tradnl" sz="2400" b="1" dirty="0">
                <a:solidFill>
                  <a:schemeClr val="accent4">
                    <a:lumMod val="75000"/>
                  </a:schemeClr>
                </a:solidFill>
              </a:rPr>
              <a:t>Hacienda pública </a:t>
            </a:r>
            <a:r>
              <a:rPr lang="es-ES_tradnl" sz="2400" b="1" dirty="0" smtClean="0">
                <a:solidFill>
                  <a:schemeClr val="accent4">
                    <a:lumMod val="75000"/>
                  </a:schemeClr>
                </a:solidFill>
              </a:rPr>
              <a:t>responsable:  </a:t>
            </a:r>
            <a:r>
              <a:rPr lang="es-ES_tradnl" sz="2400" dirty="0" smtClean="0"/>
              <a:t>estableciendo </a:t>
            </a:r>
            <a:r>
              <a:rPr lang="es-ES_tradnl" sz="2400" dirty="0"/>
              <a:t>una regla de balance estructural, un ancla fiscal de mediano plazo y mejorando el manejo de ingresos excedentes y ahorro de largo plazo</a:t>
            </a:r>
            <a:r>
              <a:rPr lang="es-ES_tradnl" sz="2400" dirty="0" smtClean="0"/>
              <a:t>.</a:t>
            </a:r>
          </a:p>
          <a:p>
            <a:pPr marL="342900" lvl="0" indent="-342900" algn="just"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endParaRPr lang="es-MX" sz="2400" dirty="0"/>
          </a:p>
          <a:p>
            <a:pPr marL="342900" lvl="0" indent="-342900" algn="just"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s-ES_tradnl" sz="2400" b="1" dirty="0">
                <a:solidFill>
                  <a:srgbClr val="604A7B"/>
                </a:solidFill>
              </a:rPr>
              <a:t>Establecer un </a:t>
            </a:r>
            <a:r>
              <a:rPr lang="es-ES_tradnl" sz="2400" b="1" dirty="0">
                <a:solidFill>
                  <a:schemeClr val="accent4">
                    <a:lumMod val="75000"/>
                  </a:schemeClr>
                </a:solidFill>
              </a:rPr>
              <a:t>Sistema de Seguridad Social Universal </a:t>
            </a:r>
            <a:r>
              <a:rPr lang="es-ES_tradnl" sz="2400" dirty="0"/>
              <a:t>que garantice un ingreso a todos los mexicanos mayores de 65 años y un seguro para apoyar el ingreso de los trabajadores que pierdan su empleo</a:t>
            </a:r>
            <a:r>
              <a:rPr lang="es-ES_tradnl" sz="2400" dirty="0" smtClean="0"/>
              <a:t>.</a:t>
            </a:r>
          </a:p>
          <a:p>
            <a:pPr marL="342900" lvl="0" indent="-342900" algn="just"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endParaRPr lang="es-ES_tradnl" sz="2400" dirty="0"/>
          </a:p>
          <a:p>
            <a:pPr marL="342900" lvl="0" indent="-342900" algn="just"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s-ES_tradnl" sz="2400" b="1" dirty="0" smtClean="0">
                <a:solidFill>
                  <a:srgbClr val="604A7B"/>
                </a:solidFill>
              </a:rPr>
              <a:t>Fortalecimiento </a:t>
            </a:r>
            <a:r>
              <a:rPr lang="es-ES_tradnl" sz="2400" b="1" dirty="0">
                <a:solidFill>
                  <a:srgbClr val="604A7B"/>
                </a:solidFill>
              </a:rPr>
              <a:t>de la capacidad financiera del </a:t>
            </a:r>
            <a:r>
              <a:rPr lang="es-ES_tradnl" sz="2400" b="1" dirty="0" smtClean="0">
                <a:solidFill>
                  <a:srgbClr val="604A7B"/>
                </a:solidFill>
              </a:rPr>
              <a:t>Estado</a:t>
            </a:r>
            <a:r>
              <a:rPr lang="es-ES_tradnl" sz="2400" dirty="0" smtClean="0"/>
              <a:t>:  </a:t>
            </a:r>
            <a:r>
              <a:rPr lang="es-ES_tradnl" sz="2400" dirty="0"/>
              <a:t>aumentar la disponibilidad de recursos para que el Estado pueda cumplir con sus </a:t>
            </a:r>
            <a:r>
              <a:rPr lang="es-ES_tradnl" sz="2400" dirty="0" smtClean="0"/>
              <a:t>obligaciones. </a:t>
            </a:r>
          </a:p>
          <a:p>
            <a:pPr marL="342900" lvl="0" indent="-342900" algn="just"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endParaRPr lang="es-MX" sz="2400" dirty="0"/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endParaRPr lang="es-MX" sz="2400" dirty="0"/>
          </a:p>
        </p:txBody>
      </p:sp>
      <p:sp>
        <p:nvSpPr>
          <p:cNvPr id="3" name="Rectángulo 2"/>
          <p:cNvSpPr/>
          <p:nvPr/>
        </p:nvSpPr>
        <p:spPr>
          <a:xfrm>
            <a:off x="1115616" y="332656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OBJETIVOS 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DE LA REFORMA SOCIAL Y HACENDARIA  </a:t>
            </a:r>
            <a:endParaRPr lang="es-E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59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827584" y="1325082"/>
            <a:ext cx="7704856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+mj-lt"/>
              <a:buAutoNum type="arabicPeriod" startAt="4"/>
            </a:pPr>
            <a:r>
              <a:rPr lang="es-ES_tradnl" sz="2400" b="1" dirty="0">
                <a:solidFill>
                  <a:srgbClr val="604A7B"/>
                </a:solidFill>
              </a:rPr>
              <a:t>Mejorar la equidad</a:t>
            </a:r>
            <a:r>
              <a:rPr lang="es-ES_tradnl" sz="2400" dirty="0"/>
              <a:t>. Se eliminarán privilegios y se establecerán impuestos para alcanzar un sistema más justo, progresivo y equitativo.</a:t>
            </a:r>
            <a:endParaRPr lang="es-MX" sz="2400" dirty="0"/>
          </a:p>
          <a:p>
            <a:pPr marL="457200" lvl="0" indent="-457200" algn="just">
              <a:buFont typeface="+mj-lt"/>
              <a:buAutoNum type="arabicPeriod" startAt="4"/>
            </a:pPr>
            <a:endParaRPr lang="es-ES_tradnl" sz="2400" dirty="0" smtClean="0"/>
          </a:p>
          <a:p>
            <a:pPr marL="457200" lvl="0" indent="-457200" algn="just">
              <a:buFont typeface="+mj-lt"/>
              <a:buAutoNum type="arabicPeriod" startAt="4"/>
            </a:pPr>
            <a:r>
              <a:rPr lang="es-ES_tradnl" sz="2400" b="1" dirty="0" smtClean="0">
                <a:solidFill>
                  <a:srgbClr val="604A7B"/>
                </a:solidFill>
              </a:rPr>
              <a:t>Facilitar </a:t>
            </a:r>
            <a:r>
              <a:rPr lang="es-ES_tradnl" sz="2400" b="1" dirty="0">
                <a:solidFill>
                  <a:srgbClr val="604A7B"/>
                </a:solidFill>
              </a:rPr>
              <a:t>el cumplimiento del pago de impuestos</a:t>
            </a:r>
            <a:r>
              <a:rPr lang="es-ES_tradnl" sz="2400" dirty="0"/>
              <a:t>. Esto implica simplificar el pago de impuestos, fortalecer los derechos de los contribuyentes y dar facilidades a las personas que inician un negocio</a:t>
            </a:r>
            <a:r>
              <a:rPr lang="es-ES_tradnl" sz="2400" dirty="0" smtClean="0"/>
              <a:t>.</a:t>
            </a:r>
          </a:p>
          <a:p>
            <a:pPr marL="457200" lvl="0" indent="-457200" algn="just">
              <a:buFont typeface="+mj-lt"/>
              <a:buAutoNum type="arabicPeriod" startAt="4"/>
            </a:pPr>
            <a:endParaRPr lang="es-MX" sz="2400" b="1" dirty="0">
              <a:solidFill>
                <a:srgbClr val="604A7B"/>
              </a:solidFill>
            </a:endParaRPr>
          </a:p>
          <a:p>
            <a:pPr marL="457200" lvl="0" indent="-457200" algn="just">
              <a:buFont typeface="+mj-lt"/>
              <a:buAutoNum type="arabicPeriod" startAt="4"/>
            </a:pPr>
            <a:r>
              <a:rPr lang="es-ES_tradnl" sz="2400" b="1" dirty="0">
                <a:solidFill>
                  <a:srgbClr val="604A7B"/>
                </a:solidFill>
              </a:rPr>
              <a:t>Inducir la formalidad </a:t>
            </a:r>
            <a:r>
              <a:rPr lang="es-ES_tradnl" sz="2400" dirty="0"/>
              <a:t>otorgando facilidades a los pequeños negocios que migren a la formalidad y disminuyendo las cuotas obrero-patronales del IMSS para los trabajadores de bajos ingresos</a:t>
            </a:r>
            <a:r>
              <a:rPr lang="es-ES_tradnl" sz="2400" dirty="0" smtClean="0"/>
              <a:t>.</a:t>
            </a:r>
          </a:p>
          <a:p>
            <a:pPr marL="457200" lvl="0" indent="-457200" algn="just">
              <a:buFont typeface="+mj-lt"/>
              <a:buAutoNum type="arabicPeriod" startAt="4"/>
            </a:pPr>
            <a:endParaRPr lang="es-MX" sz="2400" dirty="0"/>
          </a:p>
          <a:p>
            <a:pPr marL="342900" indent="-342900" algn="just">
              <a:buFont typeface="+mj-lt"/>
              <a:buAutoNum type="arabicPeriod" startAt="4"/>
            </a:pPr>
            <a:endParaRPr lang="es-MX" sz="2400" dirty="0"/>
          </a:p>
        </p:txBody>
      </p:sp>
      <p:sp>
        <p:nvSpPr>
          <p:cNvPr id="5" name="Rectángulo 4"/>
          <p:cNvSpPr/>
          <p:nvPr/>
        </p:nvSpPr>
        <p:spPr>
          <a:xfrm>
            <a:off x="1115616" y="332656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OBJETIVOS 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DE LA REFORMA SOCIAL Y HACENDARIA  </a:t>
            </a:r>
            <a:endParaRPr lang="es-E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21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55576" y="1171774"/>
            <a:ext cx="7992888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 startAt="7"/>
            </a:pPr>
            <a:r>
              <a:rPr lang="es-ES_tradnl" sz="2400" b="1" dirty="0">
                <a:solidFill>
                  <a:srgbClr val="604A7B"/>
                </a:solidFill>
              </a:rPr>
              <a:t>Promover un </a:t>
            </a:r>
            <a:r>
              <a:rPr lang="es-ES_tradnl" sz="2400" b="1" dirty="0" smtClean="0">
                <a:solidFill>
                  <a:srgbClr val="604A7B"/>
                </a:solidFill>
              </a:rPr>
              <a:t>federalismo:</a:t>
            </a:r>
            <a:r>
              <a:rPr lang="es-ES_tradnl" sz="2400" dirty="0"/>
              <a:t> </a:t>
            </a:r>
            <a:r>
              <a:rPr lang="es-ES_tradnl" sz="2400" dirty="0" smtClean="0"/>
              <a:t>trasladar la </a:t>
            </a:r>
            <a:r>
              <a:rPr lang="es-ES_tradnl" sz="2400" dirty="0"/>
              <a:t>recaudación del predial a los estados, fortalecer fondos de construcción de infraestructura y mejorar el ejercicio del gasto en educación y salud.</a:t>
            </a:r>
          </a:p>
          <a:p>
            <a:pPr marL="342900" lvl="0" indent="-342900" algn="just">
              <a:buFont typeface="+mj-lt"/>
              <a:buAutoNum type="arabicPeriod" startAt="7"/>
            </a:pPr>
            <a:endParaRPr lang="es-MX" sz="2400" dirty="0"/>
          </a:p>
          <a:p>
            <a:pPr marL="342900" lvl="0" indent="-342900" algn="just">
              <a:buFont typeface="+mj-lt"/>
              <a:buAutoNum type="arabicPeriod" startAt="7"/>
            </a:pPr>
            <a:r>
              <a:rPr lang="es-ES_tradnl" sz="2400" b="1" dirty="0">
                <a:solidFill>
                  <a:srgbClr val="604A7B"/>
                </a:solidFill>
              </a:rPr>
              <a:t>Establecer un nuevo régimen fiscal para PEMEX</a:t>
            </a:r>
            <a:r>
              <a:rPr lang="es-ES_tradnl" sz="2400" dirty="0"/>
              <a:t>, que reduzca la carga impositiva de la paraestatal y complemente la propuesta de Reforma Energética que se ha planteado.</a:t>
            </a:r>
          </a:p>
          <a:p>
            <a:pPr marL="342900" lvl="0" indent="-342900" algn="just">
              <a:buFont typeface="+mj-lt"/>
              <a:buAutoNum type="arabicPeriod" startAt="7"/>
            </a:pPr>
            <a:endParaRPr lang="es-MX" sz="2400" dirty="0"/>
          </a:p>
          <a:p>
            <a:pPr marL="342900" lvl="0" indent="-342900" algn="just">
              <a:buFont typeface="+mj-lt"/>
              <a:buAutoNum type="arabicPeriod" startAt="7"/>
            </a:pPr>
            <a:r>
              <a:rPr lang="es-ES_tradnl" sz="2400" b="1" dirty="0">
                <a:solidFill>
                  <a:srgbClr val="604A7B"/>
                </a:solidFill>
              </a:rPr>
              <a:t>Mejorar la calidad del gasto</a:t>
            </a:r>
            <a:r>
              <a:rPr lang="es-ES_tradnl" sz="2400" dirty="0"/>
              <a:t>. El Gobierno de la República establece el compromiso de ejercer el gasto cumpliendo con los principios de eficiencia, eficacia, rendición de cuentas y transparencia.</a:t>
            </a:r>
            <a:endParaRPr lang="es-MX" sz="2400" dirty="0"/>
          </a:p>
          <a:p>
            <a:pPr marL="342900" indent="-342900">
              <a:buFont typeface="+mj-lt"/>
              <a:buAutoNum type="arabicPeriod" startAt="7"/>
            </a:pPr>
            <a:endParaRPr lang="es-ES" sz="2400" dirty="0" smtClean="0"/>
          </a:p>
          <a:p>
            <a:endParaRPr lang="es-ES" sz="2400" dirty="0"/>
          </a:p>
        </p:txBody>
      </p:sp>
      <p:sp>
        <p:nvSpPr>
          <p:cNvPr id="4" name="Rectángulo 3"/>
          <p:cNvSpPr/>
          <p:nvPr/>
        </p:nvSpPr>
        <p:spPr>
          <a:xfrm>
            <a:off x="1115616" y="332656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OBJETIVOS 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DE LA REFORMA SOCIAL Y HACENDARIA  </a:t>
            </a:r>
            <a:endParaRPr lang="es-E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500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885831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457200" y="441325"/>
            <a:ext cx="8229600" cy="811213"/>
          </a:xfrm>
          <a:prstGeom prst="rect">
            <a:avLst/>
          </a:prstGeom>
        </p:spPr>
        <p:txBody>
          <a:bodyPr anchor="t">
            <a:normAutofit fontScale="90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s-MX" altLang="es-MX" sz="3100" b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Ingresos Desglosados</a:t>
            </a:r>
            <a:r>
              <a:rPr lang="es-MX" altLang="es-MX" sz="4000" b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/>
            </a:r>
            <a:br>
              <a:rPr lang="es-MX" altLang="es-MX" sz="4000" b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</a:br>
            <a:r>
              <a:rPr lang="es-MX" altLang="es-MX" sz="2400" b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(millones de pesos)</a:t>
            </a:r>
            <a:endParaRPr lang="es-MX" altLang="es-MX" sz="40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44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586282"/>
              </p:ext>
            </p:extLst>
          </p:nvPr>
        </p:nvGraphicFramePr>
        <p:xfrm>
          <a:off x="428625" y="332656"/>
          <a:ext cx="8429625" cy="6185976"/>
        </p:xfrm>
        <a:graphic>
          <a:graphicData uri="http://schemas.openxmlformats.org/drawingml/2006/table">
            <a:tbl>
              <a:tblPr/>
              <a:tblGrid>
                <a:gridCol w="1530350"/>
                <a:gridCol w="836613"/>
                <a:gridCol w="738187"/>
                <a:gridCol w="739775"/>
                <a:gridCol w="530225"/>
                <a:gridCol w="134938"/>
                <a:gridCol w="733425"/>
                <a:gridCol w="890587"/>
                <a:gridCol w="889000"/>
                <a:gridCol w="703263"/>
                <a:gridCol w="703262"/>
              </a:tblGrid>
              <a:tr h="153988">
                <a:tc gridSpan="1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Ramos 28 y 33 de 2014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539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</a:tr>
              <a:tr h="169863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Conceptos</a:t>
                      </a:r>
                    </a:p>
                  </a:txBody>
                  <a:tcPr marL="3476" marR="3476" marT="3476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2013 PEF 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2014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Variaciones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3496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Sin reforma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LIF</a:t>
                      </a:r>
                    </a:p>
                  </a:txBody>
                  <a:tcPr marL="3476" marR="3476" marT="3476" marB="0" anchor="ctr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2014 con ref. vs. 2013 PEF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2014 con ref. vs 2014 sin ref.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% Reales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048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III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Abs.             IV=III - 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Rel. %     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V = III / 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Abs.                      VI =III - II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Rel. %               VII= III / II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VIII = II / 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IX = III / I</a:t>
                      </a:r>
                    </a:p>
                  </a:txBody>
                  <a:tcPr marL="3476" marR="3476" marT="3476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Total Ramos 28 y 33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1,049,019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1,060,191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1,123,217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74,198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7%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63,026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5.9%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-2.6%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3.2%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6D0A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Total  (Ramo 28)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535,115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533,938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577,639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42,524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43,701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-3.9%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4.0%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Participaciones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515,970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512,527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554,036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38,066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7%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41,509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3%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FGP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427,171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427,390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464,043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36,872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36,653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FFM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21,236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21,063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22,896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1,660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1,833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FOFIE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26,545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26,329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28,620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2,075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2,291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FOCO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4,436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3,776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3,776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               660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   -  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FEXHI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3,957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3,446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3,956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                    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510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-16%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IEPS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9,459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10,395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10,327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868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                       68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6%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0.36% de la RFP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2,888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2,865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3,114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226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249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3.17% Derecho de Extracción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314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273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314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-  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  41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-16%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Gasolina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19,964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16990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16,990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           2,974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   -  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Incentivos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19,145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21,411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21,444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2,299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12%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  33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FOCO ISAN</a:t>
                      </a:r>
                    </a:p>
                  </a:txBody>
                  <a:tcPr marL="125132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2,055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2,139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2,139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84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   -  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ISAN</a:t>
                      </a:r>
                    </a:p>
                  </a:txBody>
                  <a:tcPr marL="125132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6,085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6,669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6,703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618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  34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6%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6%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Otros</a:t>
                      </a:r>
                    </a:p>
                  </a:txBody>
                  <a:tcPr marL="125132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11,005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12,603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12,602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1,597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                          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FOCO repecos - intermedios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-  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-  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2,159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2,159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2,159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9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Total (Ramo 33)</a:t>
                      </a:r>
                    </a:p>
                  </a:txBody>
                  <a:tcPr marL="3476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513,904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526,253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545,578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31,674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6%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19,325 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-1.3%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2.3%</a:t>
                      </a:r>
                    </a:p>
                  </a:txBody>
                  <a:tcPr marL="3476" marR="3476" marT="3476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EC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FAEB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278,503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289,049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292,583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14,080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3,534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FASSA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67,871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70,441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72,045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4,174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6%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1,604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FAIS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53,091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52,658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57,913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4,822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5,255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FORTAMUN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54,414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53,970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58,666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4,252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4,696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FAM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17,286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17,145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18,637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1,351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1,492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FAETA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5,376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5,579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5,758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382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7%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179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3%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3%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FASP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7,632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7,922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7,922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290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       -  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0%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FAFEF</a:t>
                      </a:r>
                    </a:p>
                  </a:txBody>
                  <a:tcPr marL="93849" marR="3476" marT="3476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29,731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29,489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32,054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2,323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8%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                  2,565 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-4%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4%</a:t>
                      </a:r>
                    </a:p>
                  </a:txBody>
                  <a:tcPr marL="3476" marR="3476" marT="3476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9558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250576" y="1394867"/>
            <a:ext cx="8497888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spcAft>
                <a:spcPts val="1200"/>
              </a:spcAft>
              <a:buClr>
                <a:srgbClr val="E46C0A"/>
              </a:buClr>
              <a:buFontTx/>
              <a:buAutoNum type="arabicPeriod"/>
            </a:pPr>
            <a:r>
              <a:rPr lang="es-MX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Revertir la insuficiencia de recursos fiscales respecto de las necesidades de gastos crecientes </a:t>
            </a:r>
          </a:p>
          <a:p>
            <a:pPr algn="just" eaLnBrk="1" hangingPunct="1">
              <a:spcBef>
                <a:spcPct val="50000"/>
              </a:spcBef>
              <a:spcAft>
                <a:spcPts val="1200"/>
              </a:spcAft>
              <a:buClr>
                <a:srgbClr val="E46C0A"/>
              </a:buClr>
              <a:buFontTx/>
              <a:buAutoNum type="arabicPeriod"/>
            </a:pPr>
            <a:r>
              <a:rPr lang="es-MX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Promover la desconcentración de la política fiscal a nivel central y ampliar los instrumentos para promover el desarrollo desde las regiones </a:t>
            </a:r>
          </a:p>
          <a:p>
            <a:pPr algn="just" eaLnBrk="1" hangingPunct="1">
              <a:spcBef>
                <a:spcPct val="50000"/>
              </a:spcBef>
              <a:spcAft>
                <a:spcPts val="1200"/>
              </a:spcAft>
              <a:buClr>
                <a:srgbClr val="E46C0A"/>
              </a:buClr>
              <a:buFontTx/>
              <a:buAutoNum type="arabicPeriod"/>
            </a:pPr>
            <a:r>
              <a:rPr lang="es-MX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Disminuir la dependencia de ingresos federales transferidos  </a:t>
            </a:r>
          </a:p>
          <a:p>
            <a:pPr algn="just" eaLnBrk="1" hangingPunct="1">
              <a:spcBef>
                <a:spcPct val="50000"/>
              </a:spcBef>
              <a:spcAft>
                <a:spcPts val="1200"/>
              </a:spcAft>
              <a:buClr>
                <a:srgbClr val="E46C0A"/>
              </a:buClr>
              <a:buFontTx/>
              <a:buAutoNum type="arabicPeriod"/>
            </a:pPr>
            <a:r>
              <a:rPr lang="es-MX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Perfeccionar la distribución y aplicación de las transferencias de los recursos fiscales (se requiere mejorar los incentivos creados)</a:t>
            </a:r>
          </a:p>
          <a:p>
            <a:pPr algn="just" eaLnBrk="1" hangingPunct="1">
              <a:spcBef>
                <a:spcPct val="50000"/>
              </a:spcBef>
              <a:spcAft>
                <a:spcPts val="1200"/>
              </a:spcAft>
              <a:buClr>
                <a:srgbClr val="E46C0A"/>
              </a:buClr>
              <a:buFontTx/>
              <a:buAutoNum type="arabicPeriod"/>
            </a:pPr>
            <a:r>
              <a:rPr lang="es-MX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Contrarrestas las limitaciones presupuestales para atender funciones descentralizadas (Educación, Salud, Seguridad Pública) </a:t>
            </a:r>
            <a:endParaRPr lang="es-ES" sz="2200" dirty="0">
              <a:solidFill>
                <a:srgbClr val="10253F"/>
              </a:solidFill>
              <a:latin typeface="Calibri" charset="0"/>
              <a:cs typeface="Calibri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61405" y="116632"/>
            <a:ext cx="71389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s-ES_tradnl" sz="2800" b="1" dirty="0" smtClean="0">
                <a:solidFill>
                  <a:srgbClr val="E46C0A"/>
                </a:solidFill>
                <a:latin typeface="Calibri" charset="0"/>
              </a:rPr>
              <a:t>¿Siguen vigentes los </a:t>
            </a:r>
            <a:r>
              <a:rPr lang="es-ES_tradnl" sz="2800" b="1" dirty="0">
                <a:solidFill>
                  <a:srgbClr val="E46C0A"/>
                </a:solidFill>
                <a:latin typeface="Calibri" charset="0"/>
              </a:rPr>
              <a:t>retos </a:t>
            </a:r>
            <a:r>
              <a:rPr lang="es-ES_tradnl" sz="2800" b="1" dirty="0" smtClean="0">
                <a:solidFill>
                  <a:srgbClr val="E46C0A"/>
                </a:solidFill>
                <a:latin typeface="Calibri" charset="0"/>
              </a:rPr>
              <a:t>y </a:t>
            </a:r>
            <a:r>
              <a:rPr lang="es-ES_tradnl" sz="2800" b="1" dirty="0" err="1" smtClean="0">
                <a:solidFill>
                  <a:srgbClr val="E46C0A"/>
                </a:solidFill>
                <a:latin typeface="Calibri" charset="0"/>
              </a:rPr>
              <a:t>desafios</a:t>
            </a:r>
            <a:r>
              <a:rPr lang="es-ES_tradnl" sz="2800" b="1" dirty="0" smtClean="0">
                <a:solidFill>
                  <a:srgbClr val="E46C0A"/>
                </a:solidFill>
                <a:latin typeface="Calibri" charset="0"/>
              </a:rPr>
              <a:t> para </a:t>
            </a:r>
            <a:r>
              <a:rPr lang="es-ES_tradnl" sz="2800" b="1" dirty="0">
                <a:solidFill>
                  <a:srgbClr val="E46C0A"/>
                </a:solidFill>
                <a:latin typeface="Calibri" charset="0"/>
              </a:rPr>
              <a:t>las entidades federativas?</a:t>
            </a:r>
            <a:endParaRPr lang="es-ES" sz="2800" dirty="0">
              <a:solidFill>
                <a:srgbClr val="E46C0A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759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1043608" y="116632"/>
            <a:ext cx="713898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s-ES_tradnl" sz="2800" b="1">
                <a:solidFill>
                  <a:srgbClr val="E46C0A"/>
                </a:solidFill>
                <a:latin typeface="Calibri" charset="0"/>
              </a:rPr>
              <a:t>¿Qué elementos deben impulsar un cambio para mejorar el Federalismo Fiscal?  </a:t>
            </a:r>
            <a:endParaRPr lang="es-ES" sz="2800">
              <a:solidFill>
                <a:srgbClr val="E46C0A"/>
              </a:solidFill>
              <a:latin typeface="Calibri" charset="0"/>
            </a:endParaRP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395288" y="1214438"/>
            <a:ext cx="8280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ü"/>
            </a:pPr>
            <a:r>
              <a:rPr lang="es-ES_tradnl" sz="2000">
                <a:solidFill>
                  <a:srgbClr val="604A7B"/>
                </a:solidFill>
                <a:latin typeface="Calibri" charset="0"/>
                <a:cs typeface="Calibri" charset="0"/>
              </a:rPr>
              <a:t> </a:t>
            </a:r>
            <a:r>
              <a:rPr lang="es-ES_tradnl" sz="2200">
                <a:solidFill>
                  <a:srgbClr val="10253F"/>
                </a:solidFill>
                <a:latin typeface="Calibri" charset="0"/>
                <a:cs typeface="Calibri" charset="0"/>
              </a:rPr>
              <a:t>La necesidad de mejora en las finanzas publicas para  revertir las condiciones no deseables e impulsar el crecimiento y la generación de empleos </a:t>
            </a:r>
          </a:p>
          <a:p>
            <a:pPr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ü"/>
            </a:pPr>
            <a:endParaRPr lang="es-ES_tradnl" sz="100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ü"/>
            </a:pPr>
            <a:r>
              <a:rPr lang="es-ES_tradnl" sz="2200">
                <a:solidFill>
                  <a:srgbClr val="10253F"/>
                </a:solidFill>
                <a:latin typeface="Calibri" charset="0"/>
                <a:cs typeface="Calibri" charset="0"/>
              </a:rPr>
              <a:t> La posibilidad de revertir los efectos no deseados del Sistema Nacional de Coordinación Fiscal</a:t>
            </a:r>
          </a:p>
          <a:p>
            <a:pPr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ü"/>
            </a:pPr>
            <a:endParaRPr lang="es-ES_tradnl" sz="100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ü"/>
            </a:pPr>
            <a:r>
              <a:rPr lang="es-ES_tradnl" sz="2200">
                <a:solidFill>
                  <a:srgbClr val="10253F"/>
                </a:solidFill>
                <a:latin typeface="Calibri" charset="0"/>
                <a:cs typeface="Calibri" charset="0"/>
              </a:rPr>
              <a:t> La posibilidad de optimizar las ventajas y beneficios que conserva el actual sistema coordinado </a:t>
            </a:r>
          </a:p>
          <a:p>
            <a:pPr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ü"/>
            </a:pPr>
            <a:endParaRPr lang="es-ES_tradnl" sz="100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ü"/>
            </a:pPr>
            <a:r>
              <a:rPr lang="es-ES_tradnl" sz="2200">
                <a:solidFill>
                  <a:srgbClr val="10253F"/>
                </a:solidFill>
                <a:latin typeface="Calibri" charset="0"/>
                <a:cs typeface="Calibri" charset="0"/>
              </a:rPr>
              <a:t>El fortalecimiento del federalismo fiscal a favor de las haciendas locales y el desarrollo regional </a:t>
            </a:r>
          </a:p>
          <a:p>
            <a:pPr algn="just">
              <a:spcBef>
                <a:spcPct val="50000"/>
              </a:spcBef>
              <a:buClr>
                <a:srgbClr val="660066"/>
              </a:buClr>
              <a:buFont typeface="Wingdings" charset="0"/>
              <a:buNone/>
            </a:pPr>
            <a:endParaRPr lang="es-ES_tradnl" sz="2000">
              <a:solidFill>
                <a:srgbClr val="604A7B"/>
              </a:solidFill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651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643200" y="5786454"/>
            <a:ext cx="400050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400" b="1" dirty="0">
                <a:solidFill>
                  <a:srgbClr val="660066"/>
                </a:solidFill>
              </a:rPr>
              <a:t>INSTITUTO PARA EL DESARROLLO TÉCNICO DE LAS HACIENDAS PÚBLICAS</a:t>
            </a:r>
            <a:endParaRPr lang="es-ES" sz="1400" b="1" dirty="0">
              <a:solidFill>
                <a:srgbClr val="660066"/>
              </a:solidFill>
            </a:endParaRPr>
          </a:p>
        </p:txBody>
      </p:sp>
      <p:pic>
        <p:nvPicPr>
          <p:cNvPr id="2051" name="Picture 5" descr="Logo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469" y="5000636"/>
            <a:ext cx="2356977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88975" y="6324600"/>
            <a:ext cx="78851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1400" b="1">
                <a:solidFill>
                  <a:srgbClr val="660066"/>
                </a:solidFill>
              </a:rPr>
              <a:t>ORGANISMO PÚBLICO DEL SISTEMA NACIONAL DE COORDINACIÓN FISCAL</a:t>
            </a:r>
            <a:endParaRPr lang="es-ES" sz="1400" b="1">
              <a:solidFill>
                <a:srgbClr val="660066"/>
              </a:solidFill>
            </a:endParaRPr>
          </a:p>
        </p:txBody>
      </p:sp>
      <p:sp>
        <p:nvSpPr>
          <p:cNvPr id="3077" name="6 CuadroTexto"/>
          <p:cNvSpPr txBox="1">
            <a:spLocks noChangeArrowheads="1"/>
          </p:cNvSpPr>
          <p:nvPr/>
        </p:nvSpPr>
        <p:spPr bwMode="auto">
          <a:xfrm>
            <a:off x="1000100" y="2663793"/>
            <a:ext cx="74295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es-MX" sz="1400" b="1" i="1" dirty="0">
              <a:solidFill>
                <a:srgbClr val="7030A0"/>
              </a:solidFill>
              <a:latin typeface="+mn-lt"/>
            </a:endParaRPr>
          </a:p>
          <a:p>
            <a:pPr algn="ctr">
              <a:spcAft>
                <a:spcPts val="0"/>
              </a:spcAft>
              <a:defRPr/>
            </a:pPr>
            <a:r>
              <a:rPr lang="es-MX" sz="2800" b="1" dirty="0" smtClean="0">
                <a:solidFill>
                  <a:srgbClr val="7030A0"/>
                </a:solidFill>
                <a:latin typeface="+mn-lt"/>
                <a:ea typeface="+mj-ea"/>
                <a:cs typeface="+mj-cs"/>
              </a:rPr>
              <a:t>Coordinación Fiscal y Transferencias a Gobiernos </a:t>
            </a:r>
            <a:r>
              <a:rPr lang="es-MX" sz="2800" b="1" dirty="0">
                <a:solidFill>
                  <a:srgbClr val="7030A0"/>
                </a:solidFill>
                <a:latin typeface="+mn-lt"/>
                <a:ea typeface="+mj-ea"/>
                <a:cs typeface="+mj-cs"/>
              </a:rPr>
              <a:t>S</a:t>
            </a:r>
            <a:r>
              <a:rPr lang="es-MX" sz="2800" b="1" dirty="0" smtClean="0">
                <a:solidFill>
                  <a:srgbClr val="7030A0"/>
                </a:solidFill>
                <a:latin typeface="+mn-lt"/>
                <a:ea typeface="+mj-ea"/>
                <a:cs typeface="+mj-cs"/>
              </a:rPr>
              <a:t>ubnacionales en México</a:t>
            </a:r>
            <a:endParaRPr lang="es-MX" sz="2800" b="1" dirty="0">
              <a:solidFill>
                <a:schemeClr val="accent6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  <a:p>
            <a:pPr algn="ctr">
              <a:defRPr/>
            </a:pPr>
            <a:endParaRPr lang="es-MX" sz="2000" b="1" dirty="0">
              <a:latin typeface="+mn-lt"/>
            </a:endParaRPr>
          </a:p>
        </p:txBody>
      </p:sp>
      <p:pic>
        <p:nvPicPr>
          <p:cNvPr id="2054" name="Imagem 2" descr="Descrição: HOTSITE_logo_espanho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949" y="-24"/>
            <a:ext cx="8731331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arcador de texto"/>
          <p:cNvSpPr txBox="1">
            <a:spLocks/>
          </p:cNvSpPr>
          <p:nvPr/>
        </p:nvSpPr>
        <p:spPr bwMode="auto">
          <a:xfrm>
            <a:off x="3714750" y="500063"/>
            <a:ext cx="4643438" cy="615950"/>
          </a:xfrm>
          <a:prstGeom prst="rect">
            <a:avLst/>
          </a:prstGeom>
          <a:solidFill>
            <a:srgbClr val="984807"/>
          </a:solidFill>
          <a:ln w="635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s-MX" sz="2000" b="1" kern="0" dirty="0">
                <a:solidFill>
                  <a:schemeClr val="lt1"/>
                </a:solidFill>
                <a:latin typeface="Arial" pitchFamily="34" charset="0"/>
                <a:ea typeface="+mn-ea"/>
                <a:cs typeface="Arial" pitchFamily="34" charset="0"/>
              </a:rPr>
              <a:t>Participaciones Federales</a:t>
            </a:r>
          </a:p>
        </p:txBody>
      </p:sp>
      <p:sp>
        <p:nvSpPr>
          <p:cNvPr id="5" name="5 Marcador de contenido"/>
          <p:cNvSpPr>
            <a:spLocks noGrp="1"/>
          </p:cNvSpPr>
          <p:nvPr>
            <p:ph sz="half" idx="4294967295"/>
          </p:nvPr>
        </p:nvSpPr>
        <p:spPr>
          <a:xfrm>
            <a:off x="3700463" y="1268413"/>
            <a:ext cx="4643437" cy="4357687"/>
          </a:xfrm>
          <a:solidFill>
            <a:srgbClr val="403152">
              <a:alpha val="41176"/>
            </a:srgbClr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>
              <a:lnSpc>
                <a:spcPct val="90000"/>
              </a:lnSpc>
            </a:pPr>
            <a:endParaRPr lang="es-MX" sz="180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Monto base</a:t>
            </a: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Crecimiento de la actividad económica</a:t>
            </a: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Esfuerzo recaudatorio en ingresos propios</a:t>
            </a: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Nivel de recaudación de ingresos propios</a:t>
            </a: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Esfuerzo de fiscalización </a:t>
            </a: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Esfuerzo recaudatorio en ingresos  coordinados</a:t>
            </a: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Nivel de Producción de Hidrocarburos </a:t>
            </a: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Compensatorio</a:t>
            </a:r>
          </a:p>
          <a:p>
            <a:pPr>
              <a:lnSpc>
                <a:spcPct val="90000"/>
              </a:lnSpc>
            </a:pPr>
            <a:r>
              <a:rPr lang="es-MX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Población</a:t>
            </a:r>
          </a:p>
          <a:p>
            <a:endParaRPr lang="es-MX" sz="1400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6388" name="3 Título"/>
          <p:cNvSpPr>
            <a:spLocks noGrp="1"/>
          </p:cNvSpPr>
          <p:nvPr>
            <p:ph type="title"/>
          </p:nvPr>
        </p:nvSpPr>
        <p:spPr>
          <a:xfrm>
            <a:off x="285750" y="2071688"/>
            <a:ext cx="3214688" cy="1143000"/>
          </a:xfrm>
        </p:spPr>
        <p:txBody>
          <a:bodyPr/>
          <a:lstStyle/>
          <a:p>
            <a:r>
              <a:rPr lang="es-MX" sz="2800" b="1">
                <a:solidFill>
                  <a:srgbClr val="C00000"/>
                </a:solidFill>
                <a:latin typeface="Arial" charset="0"/>
                <a:cs typeface="Arial" charset="0"/>
              </a:rPr>
              <a:t>Indicadores utilizados en la distribución de Participaciones federales</a:t>
            </a:r>
          </a:p>
        </p:txBody>
      </p:sp>
    </p:spTree>
    <p:extLst>
      <p:ext uri="{BB962C8B-B14F-4D97-AF65-F5344CB8AC3E}">
        <p14:creationId xmlns:p14="http://schemas.microsoft.com/office/powerpoint/2010/main" val="4222820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1161706" y="390439"/>
            <a:ext cx="71389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s-ES_tradnl" sz="2800" b="1">
                <a:solidFill>
                  <a:srgbClr val="E46C0A"/>
                </a:solidFill>
                <a:latin typeface="Calibri" charset="0"/>
              </a:rPr>
              <a:t>¿Cómo es nuestro Federalismo Fiscal? </a:t>
            </a:r>
            <a:endParaRPr lang="es-ES" sz="2800">
              <a:solidFill>
                <a:srgbClr val="E46C0A"/>
              </a:solidFill>
              <a:latin typeface="Calibri" charset="0"/>
            </a:endParaRP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684213" y="1538634"/>
            <a:ext cx="7991475" cy="433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441325" indent="-441325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latin typeface="Calibri" charset="0"/>
                <a:cs typeface="Calibri" charset="0"/>
              </a:rPr>
              <a:t>L</a:t>
            </a: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a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Constitución consagra los principios fundamentales del federalismo fiscal al distribuir facultades y competencias fiscales</a:t>
            </a:r>
          </a:p>
          <a:p>
            <a:pPr marL="441325" indent="-441325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endParaRPr lang="es-MX" sz="10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marL="441325" indent="-441325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Coexisten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tres ámbitos de gobierno con hacienda publica propia, y responsabilidades de gasto definidas </a:t>
            </a:r>
          </a:p>
          <a:p>
            <a:pPr marL="441325" indent="-441325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endParaRPr lang="es-MX" sz="10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marL="441325" indent="-441325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Se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da una distribución intergubernamental de competencias fiscales</a:t>
            </a:r>
          </a:p>
          <a:p>
            <a:pPr marL="441325" indent="-441325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endParaRPr lang="es-MX" sz="10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marL="441325" indent="-441325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Existe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un Sistema Nacional de Coordinación Fiscal pactado entre el gobierno federal y cada entidad federativa, que involucra a los municipios</a:t>
            </a:r>
          </a:p>
        </p:txBody>
      </p:sp>
    </p:spTree>
    <p:extLst>
      <p:ext uri="{BB962C8B-B14F-4D97-AF65-F5344CB8AC3E}">
        <p14:creationId xmlns:p14="http://schemas.microsoft.com/office/powerpoint/2010/main" val="886368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CuadroTexto"/>
          <p:cNvSpPr txBox="1"/>
          <p:nvPr/>
        </p:nvSpPr>
        <p:spPr>
          <a:xfrm>
            <a:off x="344488" y="136525"/>
            <a:ext cx="8799512" cy="95410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s-MX" sz="2800" b="1" dirty="0">
                <a:solidFill>
                  <a:srgbClr val="604A7B"/>
                </a:solidFill>
                <a:latin typeface="Calibri" charset="0"/>
              </a:rPr>
              <a:t>¿Cuáles son las principales etiquetas </a:t>
            </a:r>
            <a:r>
              <a:rPr lang="es-MX" sz="2800" b="1" dirty="0">
                <a:solidFill>
                  <a:schemeClr val="accent4">
                    <a:lumMod val="75000"/>
                  </a:schemeClr>
                </a:solidFill>
                <a:latin typeface="Calibri" charset="0"/>
              </a:rPr>
              <a:t>de gasto público a las que atiende </a:t>
            </a:r>
            <a:r>
              <a:rPr lang="es-MX" sz="2800" b="1" dirty="0" smtClean="0">
                <a:solidFill>
                  <a:schemeClr val="accent4">
                    <a:lumMod val="75000"/>
                  </a:schemeClr>
                </a:solidFill>
                <a:latin typeface="Calibri" charset="0"/>
              </a:rPr>
              <a:t>los Fondos de Aportaciones Federales?</a:t>
            </a:r>
            <a:endParaRPr lang="es-MX" sz="2800" b="1" dirty="0">
              <a:solidFill>
                <a:schemeClr val="accent4">
                  <a:lumMod val="75000"/>
                </a:schemeClr>
              </a:solidFill>
              <a:latin typeface="Calibri" charset="0"/>
            </a:endParaRPr>
          </a:p>
        </p:txBody>
      </p:sp>
      <p:graphicFrame>
        <p:nvGraphicFramePr>
          <p:cNvPr id="5" name="3 Diagrama"/>
          <p:cNvGraphicFramePr/>
          <p:nvPr/>
        </p:nvGraphicFramePr>
        <p:xfrm>
          <a:off x="0" y="1307432"/>
          <a:ext cx="9144000" cy="5261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CuadroTexto"/>
          <p:cNvSpPr txBox="1">
            <a:spLocks noChangeArrowheads="1"/>
          </p:cNvSpPr>
          <p:nvPr/>
        </p:nvSpPr>
        <p:spPr bwMode="auto">
          <a:xfrm>
            <a:off x="3689350" y="3529013"/>
            <a:ext cx="1524000" cy="1200150"/>
          </a:xfrm>
          <a:prstGeom prst="rect">
            <a:avLst/>
          </a:prstGeom>
          <a:gradFill rotWithShape="1"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16200000"/>
          </a:gradFill>
          <a:ln w="9525">
            <a:solidFill>
              <a:srgbClr val="F69240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24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Etiquetas del Ramo 33</a:t>
            </a:r>
          </a:p>
        </p:txBody>
      </p:sp>
    </p:spTree>
    <p:extLst>
      <p:ext uri="{BB962C8B-B14F-4D97-AF65-F5344CB8AC3E}">
        <p14:creationId xmlns:p14="http://schemas.microsoft.com/office/powerpoint/2010/main" val="3023915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500063" y="2305869"/>
            <a:ext cx="3500437" cy="1627187"/>
          </a:xfrm>
        </p:spPr>
        <p:txBody>
          <a:bodyPr/>
          <a:lstStyle/>
          <a:p>
            <a:r>
              <a:rPr lang="es-MX" sz="2800" b="1" dirty="0">
                <a:solidFill>
                  <a:srgbClr val="C00000"/>
                </a:solidFill>
                <a:latin typeface="Arial" charset="0"/>
                <a:cs typeface="Arial" charset="0"/>
              </a:rPr>
              <a:t>Indicadores utilizados en la distribución de Aportaciones  federales</a:t>
            </a:r>
          </a:p>
        </p:txBody>
      </p:sp>
      <p:sp>
        <p:nvSpPr>
          <p:cNvPr id="5" name="6 Marcador de texto"/>
          <p:cNvSpPr txBox="1">
            <a:spLocks/>
          </p:cNvSpPr>
          <p:nvPr/>
        </p:nvSpPr>
        <p:spPr bwMode="auto">
          <a:xfrm>
            <a:off x="3779912" y="850900"/>
            <a:ext cx="4649713" cy="530225"/>
          </a:xfrm>
          <a:prstGeom prst="rect">
            <a:avLst/>
          </a:prstGeom>
          <a:solidFill>
            <a:srgbClr val="C00000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s-MX" sz="2000" b="1" kern="0" dirty="0">
                <a:solidFill>
                  <a:schemeClr val="lt1"/>
                </a:solidFill>
                <a:latin typeface="Arial" pitchFamily="34" charset="0"/>
                <a:ea typeface="+mn-ea"/>
                <a:cs typeface="Arial" pitchFamily="34" charset="0"/>
              </a:rPr>
              <a:t>Aportaciones Federales</a:t>
            </a:r>
          </a:p>
        </p:txBody>
      </p:sp>
      <p:sp>
        <p:nvSpPr>
          <p:cNvPr id="6" name="7 Marcador de contenido"/>
          <p:cNvSpPr>
            <a:spLocks noGrp="1"/>
          </p:cNvSpPr>
          <p:nvPr>
            <p:ph sz="quarter" idx="4294967295"/>
          </p:nvPr>
        </p:nvSpPr>
        <p:spPr>
          <a:xfrm>
            <a:off x="3779912" y="1285875"/>
            <a:ext cx="4649713" cy="4303365"/>
          </a:xfrm>
          <a:solidFill>
            <a:schemeClr val="accent4">
              <a:lumMod val="75000"/>
              <a:alpha val="41176"/>
            </a:schemeClr>
          </a:solidFill>
          <a:ln w="38100" cap="flat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endParaRPr lang="es-MX" sz="180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r>
              <a:rPr lang="es-MX" sz="2000" b="1" dirty="0">
                <a:solidFill>
                  <a:srgbClr val="FFFFFF"/>
                </a:solidFill>
                <a:latin typeface="Arial" charset="0"/>
                <a:cs typeface="Arial" charset="0"/>
              </a:rPr>
              <a:t>Monto presupuestado en ejercicios anteriores</a:t>
            </a:r>
          </a:p>
          <a:p>
            <a:r>
              <a:rPr lang="es-MX" sz="2000" b="1" dirty="0">
                <a:solidFill>
                  <a:srgbClr val="FFFFFF"/>
                </a:solidFill>
                <a:latin typeface="Arial" charset="0"/>
                <a:cs typeface="Arial" charset="0"/>
              </a:rPr>
              <a:t>Infraestructura social</a:t>
            </a:r>
          </a:p>
          <a:p>
            <a:r>
              <a:rPr lang="es-MX" sz="2000" b="1" dirty="0">
                <a:solidFill>
                  <a:srgbClr val="FFFFFF"/>
                </a:solidFill>
                <a:latin typeface="Arial" charset="0"/>
                <a:cs typeface="Arial" charset="0"/>
              </a:rPr>
              <a:t>Nivel de cobertura de bienes y servicios sociales (educación, salud, asistencia social y seguridad pública)</a:t>
            </a:r>
          </a:p>
          <a:p>
            <a:r>
              <a:rPr lang="es-MX" sz="2000" b="1" dirty="0">
                <a:solidFill>
                  <a:srgbClr val="FFFFFF"/>
                </a:solidFill>
                <a:latin typeface="Arial" charset="0"/>
                <a:cs typeface="Arial" charset="0"/>
              </a:rPr>
              <a:t>Gasto propio aplicado a programas sociales</a:t>
            </a:r>
          </a:p>
          <a:p>
            <a:r>
              <a:rPr lang="es-MX" sz="2000" b="1" dirty="0">
                <a:solidFill>
                  <a:srgbClr val="FFFFFF"/>
                </a:solidFill>
                <a:latin typeface="Arial" charset="0"/>
                <a:cs typeface="Arial" charset="0"/>
              </a:rPr>
              <a:t>Nivel de pobreza </a:t>
            </a:r>
          </a:p>
          <a:p>
            <a:r>
              <a:rPr lang="es-MX" sz="2000" b="1" dirty="0">
                <a:solidFill>
                  <a:srgbClr val="FFFFFF"/>
                </a:solidFill>
                <a:latin typeface="Arial" charset="0"/>
                <a:cs typeface="Arial" charset="0"/>
              </a:rPr>
              <a:t>Población</a:t>
            </a:r>
          </a:p>
          <a:p>
            <a:endParaRPr lang="es-MX" sz="1800" dirty="0">
              <a:solidFill>
                <a:srgbClr val="FFFFFF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05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1161706" y="390439"/>
            <a:ext cx="71389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s-ES_tradnl" sz="2800" b="1">
                <a:solidFill>
                  <a:srgbClr val="E46C0A"/>
                </a:solidFill>
                <a:latin typeface="Calibri" charset="0"/>
              </a:rPr>
              <a:t>¿Cómo es nuestro Federalismo Fiscal? </a:t>
            </a:r>
            <a:endParaRPr lang="es-ES" sz="2800">
              <a:solidFill>
                <a:srgbClr val="E46C0A"/>
              </a:solidFill>
              <a:latin typeface="Calibri" charset="0"/>
            </a:endParaRP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611560" y="1465614"/>
            <a:ext cx="7991475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La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Constitución consagra los principios fundamentales del federalismo fiscal al distribuir facultades y competencias fiscales</a:t>
            </a: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endParaRPr lang="es-MX" sz="10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Coexisten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tres ámbitos de gobierno con hacienda publica propia, y responsabilidades de gasto definidas </a:t>
            </a: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endParaRPr lang="es-MX" sz="10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Se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da una distribución intergubernamental de competencias fiscales</a:t>
            </a: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endParaRPr lang="es-MX" sz="10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Existe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un Sistema Nacional de Coordinación Fiscal pactado entre el gobierno federal y cada entidad federativa, que involucra a los municipios</a:t>
            </a:r>
          </a:p>
        </p:txBody>
      </p:sp>
    </p:spTree>
    <p:extLst>
      <p:ext uri="{BB962C8B-B14F-4D97-AF65-F5344CB8AC3E}">
        <p14:creationId xmlns:p14="http://schemas.microsoft.com/office/powerpoint/2010/main" val="886368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669676" y="1570062"/>
            <a:ext cx="8078788" cy="4667250"/>
          </a:xfrm>
        </p:spPr>
        <p:txBody>
          <a:bodyPr>
            <a:normAutofit/>
          </a:bodyPr>
          <a:lstStyle/>
          <a:p>
            <a:pPr marL="0" indent="0" algn="just" eaLnBrk="1" hangingPunct="1">
              <a:buClr>
                <a:srgbClr val="008000"/>
              </a:buClr>
              <a:buFont typeface="Wingdings 2" charset="0"/>
              <a:buNone/>
            </a:pPr>
            <a:r>
              <a:rPr lang="es-MX" sz="2200" dirty="0">
                <a:latin typeface="Calibri" charset="0"/>
                <a:cs typeface="Calibri" charset="0"/>
              </a:rPr>
              <a:t>El sistema de relaciones fiscales intergubernamentales en México se da a partir de dos vertientes:</a:t>
            </a:r>
          </a:p>
          <a:p>
            <a:pPr marL="0" indent="0" algn="just" eaLnBrk="1" hangingPunct="1">
              <a:buFontTx/>
              <a:buNone/>
            </a:pPr>
            <a:endParaRPr lang="es-MX" sz="2200" dirty="0">
              <a:latin typeface="Calibri" charset="0"/>
              <a:cs typeface="Calibri" charset="0"/>
            </a:endParaRPr>
          </a:p>
          <a:p>
            <a:pPr marL="0" indent="0" algn="just" eaLnBrk="1" hangingPunct="1">
              <a:buFontTx/>
              <a:buNone/>
            </a:pPr>
            <a:endParaRPr lang="es-MX" sz="2200" dirty="0">
              <a:latin typeface="Calibri" charset="0"/>
              <a:cs typeface="Calibri" charset="0"/>
            </a:endParaRPr>
          </a:p>
          <a:p>
            <a:pPr marL="258763" indent="-258763" algn="just" eaLnBrk="1" hangingPunct="1">
              <a:buClr>
                <a:srgbClr val="CC3300"/>
              </a:buClr>
              <a:buFontTx/>
              <a:buAutoNum type="arabicPeriod"/>
            </a:pPr>
            <a:r>
              <a:rPr lang="es-MX" sz="2200" dirty="0">
                <a:latin typeface="Calibri" charset="0"/>
                <a:cs typeface="Calibri" charset="0"/>
              </a:rPr>
              <a:t>Las facultades y atribuciones establecidas en la Constitución  Política de los Estados Unidos Mexicanos</a:t>
            </a:r>
          </a:p>
          <a:p>
            <a:pPr marL="0" indent="0" algn="just" eaLnBrk="1" hangingPunct="1">
              <a:buClr>
                <a:srgbClr val="CC3300"/>
              </a:buClr>
              <a:buFontTx/>
              <a:buAutoNum type="arabicPeriod"/>
            </a:pPr>
            <a:endParaRPr lang="es-MX" sz="2200" dirty="0">
              <a:latin typeface="Calibri" charset="0"/>
              <a:cs typeface="Calibri" charset="0"/>
            </a:endParaRPr>
          </a:p>
          <a:p>
            <a:pPr marL="258763" indent="-258763" algn="just" eaLnBrk="1" hangingPunct="1">
              <a:buClr>
                <a:srgbClr val="CC3300"/>
              </a:buClr>
              <a:buFontTx/>
              <a:buAutoNum type="arabicPeriod"/>
            </a:pPr>
            <a:r>
              <a:rPr lang="es-MX" sz="2200" dirty="0">
                <a:latin typeface="Calibri" charset="0"/>
                <a:cs typeface="Calibri" charset="0"/>
              </a:rPr>
              <a:t>Las derivadas del Sistema Nacional de Coordinación Fiscal así como las Leyes y Convenios fiscales creados para su operación (Ley de Coordinación Fiscal, Convenios de adhesión al SNCF y de Colaboración Administrativa en materia fiscal federal)</a:t>
            </a:r>
            <a:endParaRPr lang="es-ES" sz="2200" dirty="0">
              <a:latin typeface="Calibri" charset="0"/>
              <a:cs typeface="Calibri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1405" y="260648"/>
            <a:ext cx="71389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s-ES_tradnl" sz="2800" b="1" dirty="0" smtClean="0">
                <a:solidFill>
                  <a:srgbClr val="E46C0A"/>
                </a:solidFill>
                <a:latin typeface="Calibri" charset="0"/>
              </a:rPr>
              <a:t>¿Cómo </a:t>
            </a:r>
            <a:r>
              <a:rPr lang="es-ES_tradnl" sz="2800" b="1" dirty="0">
                <a:solidFill>
                  <a:srgbClr val="E46C0A"/>
                </a:solidFill>
                <a:latin typeface="Calibri" charset="0"/>
              </a:rPr>
              <a:t>son las relaciones Fiscales entre ámbitos de gobierno?</a:t>
            </a:r>
            <a:endParaRPr lang="es-ES" sz="2800" dirty="0">
              <a:solidFill>
                <a:srgbClr val="E46C0A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6559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1043608" y="288834"/>
            <a:ext cx="7138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s-ES" sz="2800" b="1">
                <a:solidFill>
                  <a:srgbClr val="E46C0A"/>
                </a:solidFill>
                <a:latin typeface="Calibri" charset="0"/>
              </a:rPr>
              <a:t>¿Cómo Operan estas relaciones fiscales?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727075" y="1052513"/>
            <a:ext cx="745490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just">
              <a:spcBef>
                <a:spcPct val="50000"/>
              </a:spcBef>
              <a:buClr>
                <a:srgbClr val="660066"/>
              </a:buClr>
              <a:buFont typeface="Wingdings" charset="0"/>
              <a:buNone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El sistema de coordinación da características al federalismo fiscal.  Establece en alguna medida una distribución de:</a:t>
            </a:r>
          </a:p>
          <a:p>
            <a:pPr algn="just">
              <a:spcBef>
                <a:spcPct val="50000"/>
              </a:spcBef>
              <a:buClr>
                <a:srgbClr val="660066"/>
              </a:buClr>
              <a:buFont typeface="Wingdings" charset="0"/>
              <a:buNone/>
            </a:pPr>
            <a:endParaRPr lang="es-ES_tradnl" sz="22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Potestades tributarias entre ámbitos de gobierno </a:t>
            </a: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La distribución de Trasferencias Federales (Participaciones y Aportaciones federales) y otros recursos descentralizados</a:t>
            </a:r>
          </a:p>
          <a:p>
            <a:pPr marL="363538" indent="-363538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Funciones de administración fiscal propias y en colaboración </a:t>
            </a:r>
          </a:p>
          <a:p>
            <a:pPr marL="363538" indent="-363538" algn="just">
              <a:spcBef>
                <a:spcPct val="50000"/>
              </a:spcBef>
              <a:buClr>
                <a:srgbClr val="953735"/>
              </a:buClr>
              <a:buFont typeface="Wingdings" charset="0"/>
              <a:buChar char="q"/>
            </a:pPr>
            <a:endParaRPr lang="es-ES_tradnl" sz="22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algn="just">
              <a:spcBef>
                <a:spcPct val="50000"/>
              </a:spcBef>
              <a:buClr>
                <a:srgbClr val="E46C0A"/>
              </a:buClr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Por las características del Sistema de coordinación un cambio en éste puede modificar el federalismo fiscal en su: naturaleza, modalidades,  propósitos e incluso sus principios</a:t>
            </a:r>
          </a:p>
        </p:txBody>
      </p:sp>
    </p:spTree>
    <p:extLst>
      <p:ext uri="{BB962C8B-B14F-4D97-AF65-F5344CB8AC3E}">
        <p14:creationId xmlns:p14="http://schemas.microsoft.com/office/powerpoint/2010/main" val="695904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1979613" y="260921"/>
            <a:ext cx="5422900" cy="57579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s-MX" sz="2000" b="1" dirty="0">
                <a:solidFill>
                  <a:srgbClr val="FFFFFF"/>
                </a:solidFill>
                <a:latin typeface="Arial" charset="0"/>
                <a:ea typeface="ＭＳ Ｐゴシック" charset="0"/>
                <a:cs typeface="Arial" charset="0"/>
              </a:rPr>
              <a:t>Sistema Nacional de Coordinación Fiscal</a:t>
            </a:r>
          </a:p>
        </p:txBody>
      </p:sp>
      <p:sp>
        <p:nvSpPr>
          <p:cNvPr id="5" name="4 Rectángulo redondeado"/>
          <p:cNvSpPr/>
          <p:nvPr/>
        </p:nvSpPr>
        <p:spPr>
          <a:xfrm>
            <a:off x="3376613" y="990600"/>
            <a:ext cx="2436812" cy="5667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MX" sz="1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rPr>
              <a:t>Reunión Nacional de Funcionarios Fiscales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3131840" y="1772816"/>
            <a:ext cx="3024336" cy="3600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MX" sz="1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rPr>
              <a:t>Comisión Permanente de Funcionarios Fiscales</a:t>
            </a:r>
          </a:p>
        </p:txBody>
      </p:sp>
      <p:sp>
        <p:nvSpPr>
          <p:cNvPr id="7" name="6 Rectángulo redondeado"/>
          <p:cNvSpPr/>
          <p:nvPr/>
        </p:nvSpPr>
        <p:spPr>
          <a:xfrm>
            <a:off x="6407150" y="1700213"/>
            <a:ext cx="2341563" cy="4286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INDETEC</a:t>
            </a:r>
          </a:p>
        </p:txBody>
      </p:sp>
      <p:sp>
        <p:nvSpPr>
          <p:cNvPr id="8" name="7 Elipse"/>
          <p:cNvSpPr/>
          <p:nvPr/>
        </p:nvSpPr>
        <p:spPr>
          <a:xfrm>
            <a:off x="0" y="3400425"/>
            <a:ext cx="2301875" cy="204787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MX" sz="1600" b="1">
                <a:solidFill>
                  <a:srgbClr val="FFFFFF"/>
                </a:solidFill>
                <a:latin typeface="Arial" charset="0"/>
                <a:ea typeface="ＭＳ Ｐゴシック" charset="0"/>
                <a:cs typeface="Arial" charset="0"/>
              </a:rPr>
              <a:t>Áreas de Coordinación</a:t>
            </a:r>
          </a:p>
        </p:txBody>
      </p:sp>
      <p:sp>
        <p:nvSpPr>
          <p:cNvPr id="9" name="8 Rectángulo redondeado"/>
          <p:cNvSpPr/>
          <p:nvPr/>
        </p:nvSpPr>
        <p:spPr>
          <a:xfrm>
            <a:off x="2932113" y="2997200"/>
            <a:ext cx="1838325" cy="46037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Ingresos</a:t>
            </a:r>
          </a:p>
        </p:txBody>
      </p:sp>
      <p:sp>
        <p:nvSpPr>
          <p:cNvPr id="10" name="9 Rectángulo redondeado"/>
          <p:cNvSpPr/>
          <p:nvPr/>
        </p:nvSpPr>
        <p:spPr>
          <a:xfrm>
            <a:off x="2916238" y="4038600"/>
            <a:ext cx="1838325" cy="46037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Transferencias</a:t>
            </a:r>
          </a:p>
        </p:txBody>
      </p:sp>
      <p:sp>
        <p:nvSpPr>
          <p:cNvPr id="11" name="10 Rectángulo redondeado"/>
          <p:cNvSpPr/>
          <p:nvPr/>
        </p:nvSpPr>
        <p:spPr>
          <a:xfrm>
            <a:off x="2905125" y="5222875"/>
            <a:ext cx="1838325" cy="46037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Egresos</a:t>
            </a:r>
          </a:p>
        </p:txBody>
      </p:sp>
      <p:sp>
        <p:nvSpPr>
          <p:cNvPr id="12" name="11 Rectángulo redondeado"/>
          <p:cNvSpPr/>
          <p:nvPr/>
        </p:nvSpPr>
        <p:spPr>
          <a:xfrm>
            <a:off x="5746750" y="2486025"/>
            <a:ext cx="3211513" cy="307975"/>
          </a:xfrm>
          <a:prstGeom prst="round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Colaboración Fiscal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5746750" y="2917825"/>
            <a:ext cx="3211513" cy="863600"/>
          </a:xfrm>
          <a:prstGeom prst="round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Potestades y responsabilidades a favor de Estados</a:t>
            </a:r>
          </a:p>
        </p:txBody>
      </p:sp>
      <p:cxnSp>
        <p:nvCxnSpPr>
          <p:cNvPr id="17" name="16 Conector recto de flecha"/>
          <p:cNvCxnSpPr>
            <a:stCxn id="9" idx="3"/>
            <a:endCxn id="12" idx="1"/>
          </p:cNvCxnSpPr>
          <p:nvPr/>
        </p:nvCxnSpPr>
        <p:spPr>
          <a:xfrm flipV="1">
            <a:off x="4770438" y="2640013"/>
            <a:ext cx="976312" cy="587375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stCxn id="9" idx="3"/>
            <a:endCxn id="13" idx="1"/>
          </p:cNvCxnSpPr>
          <p:nvPr/>
        </p:nvCxnSpPr>
        <p:spPr>
          <a:xfrm>
            <a:off x="4770438" y="3227388"/>
            <a:ext cx="976312" cy="122237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Rectángulo redondeado"/>
          <p:cNvSpPr/>
          <p:nvPr/>
        </p:nvSpPr>
        <p:spPr>
          <a:xfrm>
            <a:off x="5746750" y="3925888"/>
            <a:ext cx="3211513" cy="504825"/>
          </a:xfrm>
          <a:prstGeom prst="round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Condicionadas</a:t>
            </a:r>
          </a:p>
        </p:txBody>
      </p:sp>
      <p:cxnSp>
        <p:nvCxnSpPr>
          <p:cNvPr id="22" name="21 Conector recto de flecha"/>
          <p:cNvCxnSpPr>
            <a:stCxn id="10" idx="3"/>
            <a:endCxn id="21" idx="1"/>
          </p:cNvCxnSpPr>
          <p:nvPr/>
        </p:nvCxnSpPr>
        <p:spPr>
          <a:xfrm flipV="1">
            <a:off x="4754563" y="4178300"/>
            <a:ext cx="992187" cy="90488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Rectángulo redondeado"/>
          <p:cNvSpPr/>
          <p:nvPr/>
        </p:nvSpPr>
        <p:spPr>
          <a:xfrm>
            <a:off x="5746750" y="5078413"/>
            <a:ext cx="3211513" cy="835025"/>
          </a:xfrm>
          <a:prstGeom prst="round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>
              <a:buFont typeface="Wingdings" charset="0"/>
              <a:buChar char="ü"/>
            </a:pPr>
            <a:r>
              <a:rPr lang="es-MX" sz="16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Montos</a:t>
            </a:r>
          </a:p>
          <a:p>
            <a:pPr marL="285750" indent="-285750" algn="ctr">
              <a:buFont typeface="Wingdings" charset="0"/>
              <a:buChar char="ü"/>
            </a:pPr>
            <a:r>
              <a:rPr lang="es-MX" sz="16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Mecanismos de Operación</a:t>
            </a:r>
          </a:p>
        </p:txBody>
      </p:sp>
      <p:cxnSp>
        <p:nvCxnSpPr>
          <p:cNvPr id="26" name="25 Conector recto de flecha"/>
          <p:cNvCxnSpPr>
            <a:stCxn id="11" idx="3"/>
            <a:endCxn id="25" idx="1"/>
          </p:cNvCxnSpPr>
          <p:nvPr/>
        </p:nvCxnSpPr>
        <p:spPr>
          <a:xfrm>
            <a:off x="4743450" y="5453063"/>
            <a:ext cx="1003300" cy="42862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>
            <a:stCxn id="8" idx="6"/>
            <a:endCxn id="9" idx="1"/>
          </p:cNvCxnSpPr>
          <p:nvPr/>
        </p:nvCxnSpPr>
        <p:spPr>
          <a:xfrm flipV="1">
            <a:off x="2301875" y="3227388"/>
            <a:ext cx="630238" cy="1196975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>
            <a:stCxn id="8" idx="6"/>
            <a:endCxn id="10" idx="1"/>
          </p:cNvCxnSpPr>
          <p:nvPr/>
        </p:nvCxnSpPr>
        <p:spPr>
          <a:xfrm flipV="1">
            <a:off x="2301875" y="4268788"/>
            <a:ext cx="614363" cy="155575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>
            <a:stCxn id="8" idx="6"/>
            <a:endCxn id="11" idx="1"/>
          </p:cNvCxnSpPr>
          <p:nvPr/>
        </p:nvCxnSpPr>
        <p:spPr>
          <a:xfrm>
            <a:off x="2301875" y="4424363"/>
            <a:ext cx="603250" cy="102870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Rectángulo redondeado"/>
          <p:cNvSpPr/>
          <p:nvPr/>
        </p:nvSpPr>
        <p:spPr>
          <a:xfrm>
            <a:off x="5746750" y="4502150"/>
            <a:ext cx="3211513" cy="503238"/>
          </a:xfrm>
          <a:prstGeom prst="round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 condicionadas</a:t>
            </a:r>
          </a:p>
        </p:txBody>
      </p:sp>
      <p:cxnSp>
        <p:nvCxnSpPr>
          <p:cNvPr id="41" name="40 Conector recto de flecha"/>
          <p:cNvCxnSpPr>
            <a:stCxn id="10" idx="3"/>
            <a:endCxn id="40" idx="1"/>
          </p:cNvCxnSpPr>
          <p:nvPr/>
        </p:nvCxnSpPr>
        <p:spPr>
          <a:xfrm>
            <a:off x="4754563" y="4268788"/>
            <a:ext cx="992187" cy="485775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44 Rectángulo redondeado"/>
          <p:cNvSpPr/>
          <p:nvPr/>
        </p:nvSpPr>
        <p:spPr>
          <a:xfrm>
            <a:off x="223838" y="115888"/>
            <a:ext cx="8740775" cy="2160587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cxnSp>
        <p:nvCxnSpPr>
          <p:cNvPr id="46" name="45 Conector recto de flecha"/>
          <p:cNvCxnSpPr>
            <a:endCxn id="8" idx="0"/>
          </p:cNvCxnSpPr>
          <p:nvPr/>
        </p:nvCxnSpPr>
        <p:spPr>
          <a:xfrm>
            <a:off x="1150938" y="2276475"/>
            <a:ext cx="0" cy="112395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72 Rectángulo redondeado"/>
          <p:cNvSpPr/>
          <p:nvPr/>
        </p:nvSpPr>
        <p:spPr>
          <a:xfrm>
            <a:off x="611188" y="1719263"/>
            <a:ext cx="2341562" cy="4270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MX" sz="1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rPr>
              <a:t>Junta de Coordinación Fiscal</a:t>
            </a:r>
          </a:p>
        </p:txBody>
      </p:sp>
      <p:sp>
        <p:nvSpPr>
          <p:cNvPr id="74" name="73 Rectángulo redondeado"/>
          <p:cNvSpPr/>
          <p:nvPr/>
        </p:nvSpPr>
        <p:spPr>
          <a:xfrm>
            <a:off x="2916238" y="5992813"/>
            <a:ext cx="1838325" cy="46037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Deuda</a:t>
            </a:r>
          </a:p>
        </p:txBody>
      </p:sp>
      <p:cxnSp>
        <p:nvCxnSpPr>
          <p:cNvPr id="75" name="74 Conector recto de flecha"/>
          <p:cNvCxnSpPr>
            <a:stCxn id="8" idx="6"/>
          </p:cNvCxnSpPr>
          <p:nvPr/>
        </p:nvCxnSpPr>
        <p:spPr>
          <a:xfrm>
            <a:off x="2301875" y="4424363"/>
            <a:ext cx="569913" cy="2014537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78 Conector recto de flecha"/>
          <p:cNvCxnSpPr>
            <a:stCxn id="74" idx="3"/>
            <a:endCxn id="82" idx="1"/>
          </p:cNvCxnSpPr>
          <p:nvPr/>
        </p:nvCxnSpPr>
        <p:spPr>
          <a:xfrm>
            <a:off x="4754563" y="6223000"/>
            <a:ext cx="996950" cy="8255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81 Rectángulo redondeado"/>
          <p:cNvSpPr/>
          <p:nvPr/>
        </p:nvSpPr>
        <p:spPr>
          <a:xfrm>
            <a:off x="5751513" y="6013450"/>
            <a:ext cx="3213100" cy="584200"/>
          </a:xfrm>
          <a:prstGeom prst="round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Registro y Mejores prácticas</a:t>
            </a:r>
          </a:p>
        </p:txBody>
      </p:sp>
    </p:spTree>
    <p:extLst>
      <p:ext uri="{BB962C8B-B14F-4D97-AF65-F5344CB8AC3E}">
        <p14:creationId xmlns:p14="http://schemas.microsoft.com/office/powerpoint/2010/main" val="3492672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4643470" y="2863196"/>
            <a:ext cx="1071538" cy="1285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_tradnl" sz="900" dirty="0" smtClean="0"/>
          </a:p>
          <a:p>
            <a:r>
              <a:rPr lang="es-ES_tradnl" sz="900" b="1" dirty="0" smtClean="0"/>
              <a:t>GRUPO </a:t>
            </a:r>
            <a:r>
              <a:rPr lang="es-ES_tradnl" sz="900" b="1" dirty="0"/>
              <a:t>ZONAL 5</a:t>
            </a:r>
          </a:p>
          <a:p>
            <a:endParaRPr lang="es-ES_tradnl" sz="900" dirty="0"/>
          </a:p>
          <a:p>
            <a:r>
              <a:rPr lang="es-ES_tradnl" sz="900" dirty="0"/>
              <a:t>GUANAJUATO</a:t>
            </a:r>
          </a:p>
          <a:p>
            <a:r>
              <a:rPr lang="es-ES_tradnl" sz="900" dirty="0"/>
              <a:t>MICHOACÁN</a:t>
            </a:r>
          </a:p>
          <a:p>
            <a:r>
              <a:rPr lang="es-ES_tradnl" sz="900" dirty="0"/>
              <a:t>QUERÉTARO</a:t>
            </a:r>
          </a:p>
          <a:p>
            <a:r>
              <a:rPr lang="es-ES_tradnl" sz="900" dirty="0"/>
              <a:t>SAN LUIS</a:t>
            </a:r>
          </a:p>
          <a:p>
            <a:r>
              <a:rPr lang="es-ES_tradnl" sz="900" dirty="0"/>
              <a:t> POTOSÍ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5786478" y="2863196"/>
            <a:ext cx="1071538" cy="1285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_tradnl" sz="900" b="1" dirty="0" smtClean="0"/>
          </a:p>
          <a:p>
            <a:r>
              <a:rPr lang="es-ES_tradnl" sz="900" b="1" dirty="0" smtClean="0"/>
              <a:t>GRUPO </a:t>
            </a:r>
            <a:r>
              <a:rPr lang="es-ES_tradnl" sz="900" b="1" dirty="0"/>
              <a:t>ZONAL 6</a:t>
            </a:r>
          </a:p>
          <a:p>
            <a:endParaRPr lang="es-ES_tradnl" sz="900" dirty="0" smtClean="0"/>
          </a:p>
          <a:p>
            <a:r>
              <a:rPr lang="es-ES_tradnl" sz="900" dirty="0" smtClean="0"/>
              <a:t>DISTRITO </a:t>
            </a:r>
            <a:endParaRPr lang="es-ES_tradnl" sz="900" dirty="0"/>
          </a:p>
          <a:p>
            <a:r>
              <a:rPr lang="es-ES_tradnl" sz="900" dirty="0"/>
              <a:t>FEDERAL</a:t>
            </a:r>
          </a:p>
          <a:p>
            <a:r>
              <a:rPr lang="es-ES_tradnl" sz="900" dirty="0"/>
              <a:t>GUERRERO</a:t>
            </a:r>
          </a:p>
          <a:p>
            <a:r>
              <a:rPr lang="es-ES_tradnl" sz="900" dirty="0"/>
              <a:t>MÉXICO</a:t>
            </a:r>
          </a:p>
          <a:p>
            <a:r>
              <a:rPr lang="es-ES_tradnl" sz="900" dirty="0"/>
              <a:t>MORELOS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6929487" y="2863196"/>
            <a:ext cx="1071537" cy="1285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s-ES_tradnl" sz="900" b="1" dirty="0"/>
              <a:t>GRUPO ZONAL 7</a:t>
            </a:r>
          </a:p>
          <a:p>
            <a:endParaRPr lang="es-ES_tradnl" sz="900" dirty="0"/>
          </a:p>
          <a:p>
            <a:r>
              <a:rPr lang="es-ES_tradnl" sz="900" dirty="0"/>
              <a:t>CHIAPAS</a:t>
            </a:r>
          </a:p>
          <a:p>
            <a:r>
              <a:rPr lang="es-ES_tradnl" sz="900" dirty="0"/>
              <a:t>OAXACA</a:t>
            </a:r>
          </a:p>
          <a:p>
            <a:r>
              <a:rPr lang="es-ES_tradnl" sz="900" dirty="0"/>
              <a:t>PUEBLA</a:t>
            </a:r>
          </a:p>
          <a:p>
            <a:r>
              <a:rPr lang="es-ES_tradnl" sz="900" dirty="0"/>
              <a:t>VERACRUZ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8082055" y="2863196"/>
            <a:ext cx="990539" cy="1285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s-ES_tradnl" sz="900" b="1" dirty="0"/>
              <a:t>GRUPO ZONAL 8</a:t>
            </a:r>
          </a:p>
          <a:p>
            <a:endParaRPr lang="es-ES_tradnl" sz="900" dirty="0"/>
          </a:p>
          <a:p>
            <a:r>
              <a:rPr lang="es-ES_tradnl" sz="900" dirty="0"/>
              <a:t>CAMPECHE</a:t>
            </a:r>
          </a:p>
          <a:p>
            <a:r>
              <a:rPr lang="es-ES_tradnl" sz="900" dirty="0"/>
              <a:t>QUINTANA ROO</a:t>
            </a:r>
          </a:p>
          <a:p>
            <a:r>
              <a:rPr lang="es-ES_tradnl" sz="900" dirty="0"/>
              <a:t>TABASCO</a:t>
            </a:r>
          </a:p>
          <a:p>
            <a:r>
              <a:rPr lang="es-ES_tradnl" sz="900" dirty="0"/>
              <a:t>YUCATÁN</a:t>
            </a: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214446" y="2863196"/>
            <a:ext cx="1071538" cy="1285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s-ES_tradnl" sz="900" b="1" dirty="0"/>
              <a:t>GRUPO ZONAL 2</a:t>
            </a:r>
          </a:p>
          <a:p>
            <a:endParaRPr lang="es-ES_tradnl" sz="900" dirty="0"/>
          </a:p>
          <a:p>
            <a:r>
              <a:rPr lang="es-ES_tradnl" sz="900" dirty="0"/>
              <a:t>CHIHUAHUA</a:t>
            </a:r>
          </a:p>
          <a:p>
            <a:r>
              <a:rPr lang="es-ES_tradnl" sz="900" dirty="0"/>
              <a:t>COAHUILA</a:t>
            </a:r>
          </a:p>
          <a:p>
            <a:r>
              <a:rPr lang="es-ES_tradnl" sz="900" dirty="0"/>
              <a:t>DURANGO</a:t>
            </a:r>
          </a:p>
          <a:p>
            <a:r>
              <a:rPr lang="es-ES_tradnl" sz="900" dirty="0"/>
              <a:t>ZACATECAS</a:t>
            </a: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357454" y="2863196"/>
            <a:ext cx="1047715" cy="1285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s-ES_tradnl" sz="900" b="1" dirty="0"/>
              <a:t>GRUPO ZONAL 3</a:t>
            </a:r>
          </a:p>
          <a:p>
            <a:endParaRPr lang="es-ES_tradnl" sz="900" dirty="0"/>
          </a:p>
          <a:p>
            <a:r>
              <a:rPr lang="es-ES_tradnl" sz="900" dirty="0"/>
              <a:t>HIDALGO</a:t>
            </a:r>
          </a:p>
          <a:p>
            <a:r>
              <a:rPr lang="es-ES_tradnl" sz="900" dirty="0"/>
              <a:t>NUEVO LEÓN</a:t>
            </a:r>
          </a:p>
          <a:p>
            <a:r>
              <a:rPr lang="es-ES_tradnl" sz="900" dirty="0"/>
              <a:t>TAMAULIPAS</a:t>
            </a:r>
          </a:p>
          <a:p>
            <a:r>
              <a:rPr lang="es-ES_tradnl" sz="900" dirty="0"/>
              <a:t>TLAXCALA</a:t>
            </a: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500462" y="2863196"/>
            <a:ext cx="1071538" cy="12633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s-ES_tradnl" sz="900" b="1" dirty="0" smtClean="0"/>
              <a:t>GRUPO </a:t>
            </a:r>
            <a:r>
              <a:rPr lang="es-ES_tradnl" sz="900" b="1" dirty="0"/>
              <a:t>ZONAL 4</a:t>
            </a:r>
          </a:p>
          <a:p>
            <a:endParaRPr lang="es-ES_tradnl" sz="900" dirty="0"/>
          </a:p>
          <a:p>
            <a:r>
              <a:rPr lang="es-ES_tradnl" sz="900" dirty="0" smtClean="0"/>
              <a:t>AGUASCALIENTES</a:t>
            </a:r>
            <a:endParaRPr lang="es-ES_tradnl" sz="900" dirty="0"/>
          </a:p>
          <a:p>
            <a:r>
              <a:rPr lang="es-ES_tradnl" sz="900" dirty="0"/>
              <a:t>COLIMA</a:t>
            </a:r>
          </a:p>
          <a:p>
            <a:r>
              <a:rPr lang="es-ES_tradnl" sz="900" b="0" dirty="0"/>
              <a:t>JALISCO</a:t>
            </a:r>
          </a:p>
          <a:p>
            <a:r>
              <a:rPr lang="es-ES_tradnl" sz="900" dirty="0"/>
              <a:t>NAYARIT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71438" y="2863196"/>
            <a:ext cx="1071538" cy="1285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_tradnl" sz="900" dirty="0" smtClean="0"/>
          </a:p>
          <a:p>
            <a:r>
              <a:rPr lang="es-ES_tradnl" sz="900" b="1" dirty="0" smtClean="0"/>
              <a:t>GRUPO </a:t>
            </a:r>
            <a:r>
              <a:rPr lang="es-ES_tradnl" sz="900" b="1" dirty="0"/>
              <a:t>ZONAL 1</a:t>
            </a:r>
          </a:p>
          <a:p>
            <a:endParaRPr lang="es-ES_tradnl" sz="900" dirty="0"/>
          </a:p>
          <a:p>
            <a:r>
              <a:rPr lang="es-ES_tradnl" sz="900" dirty="0"/>
              <a:t>BAJA </a:t>
            </a:r>
          </a:p>
          <a:p>
            <a:r>
              <a:rPr lang="es-ES_tradnl" sz="900" dirty="0"/>
              <a:t>CALIFORNIA</a:t>
            </a:r>
          </a:p>
          <a:p>
            <a:r>
              <a:rPr lang="es-ES_tradnl" sz="900" dirty="0"/>
              <a:t>B.C.S.</a:t>
            </a:r>
          </a:p>
          <a:p>
            <a:r>
              <a:rPr lang="es-ES_tradnl" sz="900" dirty="0"/>
              <a:t>SONORA</a:t>
            </a:r>
          </a:p>
          <a:p>
            <a:r>
              <a:rPr lang="es-ES_tradnl" sz="900" dirty="0"/>
              <a:t>SINALOA</a:t>
            </a:r>
          </a:p>
          <a:p>
            <a:endParaRPr lang="es-ES_tradnl" sz="900" dirty="0"/>
          </a:p>
        </p:txBody>
      </p:sp>
      <p:sp>
        <p:nvSpPr>
          <p:cNvPr id="12" name="Line 104"/>
          <p:cNvSpPr>
            <a:spLocks noChangeShapeType="1"/>
          </p:cNvSpPr>
          <p:nvPr/>
        </p:nvSpPr>
        <p:spPr bwMode="auto">
          <a:xfrm>
            <a:off x="5145105" y="2229772"/>
            <a:ext cx="280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 sz="1200"/>
          </a:p>
        </p:txBody>
      </p:sp>
      <p:sp>
        <p:nvSpPr>
          <p:cNvPr id="13" name="Rectangle 105"/>
          <p:cNvSpPr>
            <a:spLocks noChangeArrowheads="1"/>
          </p:cNvSpPr>
          <p:nvPr/>
        </p:nvSpPr>
        <p:spPr bwMode="auto">
          <a:xfrm>
            <a:off x="3179927" y="1362998"/>
            <a:ext cx="3370997" cy="10001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s-ES_tradnl" sz="1200" b="1" dirty="0">
                <a:solidFill>
                  <a:schemeClr val="tx2"/>
                </a:solidFill>
              </a:rPr>
              <a:t>COMISIÓN PERMANENTE DE FUNCIONARIOS </a:t>
            </a:r>
          </a:p>
          <a:p>
            <a:pPr algn="ctr"/>
            <a:r>
              <a:rPr lang="es-ES_tradnl" sz="1200" b="1" dirty="0" smtClean="0">
                <a:solidFill>
                  <a:schemeClr val="tx2"/>
                </a:solidFill>
              </a:rPr>
              <a:t>FISCALES       </a:t>
            </a:r>
            <a:endParaRPr lang="es-ES_tradnl" sz="1200" b="1" dirty="0">
              <a:solidFill>
                <a:schemeClr val="tx2"/>
              </a:solidFill>
            </a:endParaRPr>
          </a:p>
          <a:p>
            <a:r>
              <a:rPr lang="es-ES_tradnl" sz="1050" i="1" dirty="0" smtClean="0"/>
              <a:t>(</a:t>
            </a:r>
            <a:r>
              <a:rPr lang="es-ES_tradnl" sz="1050" i="1" dirty="0"/>
              <a:t>REPRESENTANTE DE LA SHCP, </a:t>
            </a:r>
            <a:endParaRPr lang="es-ES_tradnl" sz="1050" i="1" dirty="0" smtClean="0"/>
          </a:p>
          <a:p>
            <a:r>
              <a:rPr lang="es-ES_tradnl" sz="1050" i="1" dirty="0" smtClean="0"/>
              <a:t>SECRETARIOS </a:t>
            </a:r>
            <a:r>
              <a:rPr lang="es-ES_tradnl" sz="1050" i="1" dirty="0"/>
              <a:t>DE </a:t>
            </a:r>
            <a:r>
              <a:rPr lang="es-ES_tradnl" sz="1050" i="1" dirty="0" smtClean="0"/>
              <a:t> FINANZAS </a:t>
            </a:r>
            <a:r>
              <a:rPr lang="es-ES_tradnl" sz="1050" i="1" dirty="0"/>
              <a:t>DE 8 ENTIDADES </a:t>
            </a:r>
            <a:endParaRPr lang="es-ES_tradnl" sz="1050" i="1" dirty="0" smtClean="0"/>
          </a:p>
          <a:p>
            <a:r>
              <a:rPr lang="es-ES_tradnl" sz="1050" i="1" dirty="0" smtClean="0"/>
              <a:t>E  </a:t>
            </a:r>
            <a:r>
              <a:rPr lang="es-ES_tradnl" sz="1050" i="1" dirty="0"/>
              <a:t>INDETEC)</a:t>
            </a:r>
          </a:p>
        </p:txBody>
      </p:sp>
      <p:sp>
        <p:nvSpPr>
          <p:cNvPr id="14" name="Rectangle 106"/>
          <p:cNvSpPr>
            <a:spLocks noChangeArrowheads="1"/>
          </p:cNvSpPr>
          <p:nvPr/>
        </p:nvSpPr>
        <p:spPr bwMode="auto">
          <a:xfrm>
            <a:off x="2873478" y="148552"/>
            <a:ext cx="4100522" cy="75249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s-ES_tradnl" sz="1200" b="1" dirty="0"/>
              <a:t>REUNIÓN NACIONAL DE </a:t>
            </a:r>
            <a:r>
              <a:rPr lang="es-ES_tradnl" sz="1200" b="1" dirty="0" smtClean="0"/>
              <a:t>FUNCIONARIOS FISCALES</a:t>
            </a:r>
            <a:endParaRPr lang="es-ES_tradnl" sz="1200" b="1" dirty="0"/>
          </a:p>
          <a:p>
            <a:pPr algn="ctr"/>
            <a:r>
              <a:rPr lang="es-ES_tradnl" sz="1200" i="1" dirty="0"/>
              <a:t>(SRIO. DE LA SHCP, SRIOS. DE </a:t>
            </a:r>
            <a:r>
              <a:rPr lang="es-ES_tradnl" sz="1200" i="1" dirty="0" smtClean="0"/>
              <a:t>FINANZAS</a:t>
            </a:r>
          </a:p>
          <a:p>
            <a:pPr algn="ctr"/>
            <a:r>
              <a:rPr lang="es-ES_tradnl" sz="1200" i="1" dirty="0" smtClean="0"/>
              <a:t> DE </a:t>
            </a:r>
            <a:r>
              <a:rPr lang="es-ES_tradnl" sz="1200" i="1" dirty="0"/>
              <a:t>LAS 32 ENTIDADES E INDETEC)</a:t>
            </a:r>
          </a:p>
        </p:txBody>
      </p:sp>
      <p:sp>
        <p:nvSpPr>
          <p:cNvPr id="15" name="Rectangle 107"/>
          <p:cNvSpPr>
            <a:spLocks noChangeArrowheads="1"/>
          </p:cNvSpPr>
          <p:nvPr/>
        </p:nvSpPr>
        <p:spPr bwMode="auto">
          <a:xfrm>
            <a:off x="53704" y="1362998"/>
            <a:ext cx="3044338" cy="10001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s-ES_tradnl" sz="1200" b="1" dirty="0">
                <a:solidFill>
                  <a:schemeClr val="accent2"/>
                </a:solidFill>
              </a:rPr>
              <a:t>JUNTA DE COORDINACIÓN </a:t>
            </a:r>
            <a:r>
              <a:rPr lang="es-ES_tradnl" sz="1200" b="1" dirty="0" smtClean="0">
                <a:solidFill>
                  <a:schemeClr val="accent2"/>
                </a:solidFill>
              </a:rPr>
              <a:t>FISCAL</a:t>
            </a:r>
            <a:endParaRPr lang="es-ES_tradnl" sz="1050" dirty="0"/>
          </a:p>
          <a:p>
            <a:r>
              <a:rPr lang="es-ES_tradnl" sz="1050" i="1" dirty="0"/>
              <a:t>(REPRESENTANTES DE LA SHCP Y SRIOS. </a:t>
            </a:r>
          </a:p>
          <a:p>
            <a:r>
              <a:rPr lang="es-ES_tradnl" sz="1050" i="1" dirty="0"/>
              <a:t>DE FINANZAS DE 8 ENTIDADES DE LA CPFF</a:t>
            </a:r>
            <a:r>
              <a:rPr lang="es-ES_tradnl" sz="1200" i="1" dirty="0"/>
              <a:t>)</a:t>
            </a:r>
          </a:p>
        </p:txBody>
      </p:sp>
      <p:sp>
        <p:nvSpPr>
          <p:cNvPr id="16" name="Rectangle 108"/>
          <p:cNvSpPr>
            <a:spLocks noChangeArrowheads="1"/>
          </p:cNvSpPr>
          <p:nvPr/>
        </p:nvSpPr>
        <p:spPr bwMode="auto">
          <a:xfrm>
            <a:off x="6626855" y="1362998"/>
            <a:ext cx="2380667" cy="9715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s-ES_tradnl" sz="1200" b="1" dirty="0">
                <a:solidFill>
                  <a:srgbClr val="7030A0"/>
                </a:solidFill>
              </a:rPr>
              <a:t>INSTITUTO PARA EL </a:t>
            </a:r>
            <a:endParaRPr lang="es-ES_tradnl" sz="1200" b="1" dirty="0" smtClean="0">
              <a:solidFill>
                <a:srgbClr val="7030A0"/>
              </a:solidFill>
            </a:endParaRPr>
          </a:p>
          <a:p>
            <a:r>
              <a:rPr lang="es-ES_tradnl" sz="1200" b="1" dirty="0" smtClean="0">
                <a:solidFill>
                  <a:srgbClr val="7030A0"/>
                </a:solidFill>
              </a:rPr>
              <a:t>DESARROLLO  TÉCNICO </a:t>
            </a:r>
            <a:r>
              <a:rPr lang="es-ES_tradnl" sz="1200" b="1" dirty="0">
                <a:solidFill>
                  <a:srgbClr val="7030A0"/>
                </a:solidFill>
              </a:rPr>
              <a:t>DE </a:t>
            </a:r>
            <a:endParaRPr lang="es-ES_tradnl" sz="1200" b="1" dirty="0" smtClean="0">
              <a:solidFill>
                <a:srgbClr val="7030A0"/>
              </a:solidFill>
            </a:endParaRPr>
          </a:p>
          <a:p>
            <a:r>
              <a:rPr lang="es-ES_tradnl" sz="1200" b="1" dirty="0" smtClean="0">
                <a:solidFill>
                  <a:srgbClr val="7030A0"/>
                </a:solidFill>
              </a:rPr>
              <a:t>LAS HACIENDAS PÚBLICAS </a:t>
            </a:r>
          </a:p>
          <a:p>
            <a:r>
              <a:rPr lang="es-ES_tradnl" sz="1200" b="1" i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s-ES_tradnl" sz="1200" b="1" i="1" dirty="0">
                <a:solidFill>
                  <a:schemeClr val="accent6">
                    <a:lumMod val="75000"/>
                  </a:schemeClr>
                </a:solidFill>
              </a:rPr>
              <a:t>INDETEC)</a:t>
            </a:r>
          </a:p>
        </p:txBody>
      </p:sp>
      <p:cxnSp>
        <p:nvCxnSpPr>
          <p:cNvPr id="17" name="18 Conector angular"/>
          <p:cNvCxnSpPr>
            <a:stCxn id="14" idx="2"/>
            <a:endCxn id="15" idx="0"/>
          </p:cNvCxnSpPr>
          <p:nvPr/>
        </p:nvCxnSpPr>
        <p:spPr>
          <a:xfrm rot="5400000">
            <a:off x="3018828" y="-541913"/>
            <a:ext cx="461956" cy="334786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9 Conector angular"/>
          <p:cNvCxnSpPr>
            <a:stCxn id="14" idx="2"/>
            <a:endCxn id="16" idx="0"/>
          </p:cNvCxnSpPr>
          <p:nvPr/>
        </p:nvCxnSpPr>
        <p:spPr>
          <a:xfrm rot="16200000" flipH="1">
            <a:off x="6139486" y="-314705"/>
            <a:ext cx="461956" cy="289345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20 Conector angular"/>
          <p:cNvCxnSpPr>
            <a:stCxn id="14" idx="2"/>
            <a:endCxn id="13" idx="0"/>
          </p:cNvCxnSpPr>
          <p:nvPr/>
        </p:nvCxnSpPr>
        <p:spPr>
          <a:xfrm rot="5400000">
            <a:off x="4663605" y="1102864"/>
            <a:ext cx="461956" cy="583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21 Conector angular"/>
          <p:cNvCxnSpPr>
            <a:stCxn id="13" idx="2"/>
            <a:endCxn id="11" idx="0"/>
          </p:cNvCxnSpPr>
          <p:nvPr/>
        </p:nvCxnSpPr>
        <p:spPr>
          <a:xfrm rot="5400000">
            <a:off x="2486284" y="484054"/>
            <a:ext cx="500066" cy="425821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2 Conector angular"/>
          <p:cNvCxnSpPr>
            <a:stCxn id="13" idx="2"/>
            <a:endCxn id="8" idx="0"/>
          </p:cNvCxnSpPr>
          <p:nvPr/>
        </p:nvCxnSpPr>
        <p:spPr>
          <a:xfrm rot="5400000">
            <a:off x="3057788" y="1055558"/>
            <a:ext cx="500066" cy="311521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3 Conector angular"/>
          <p:cNvCxnSpPr>
            <a:stCxn id="13" idx="2"/>
            <a:endCxn id="9" idx="0"/>
          </p:cNvCxnSpPr>
          <p:nvPr/>
        </p:nvCxnSpPr>
        <p:spPr>
          <a:xfrm rot="5400000">
            <a:off x="3623336" y="1621106"/>
            <a:ext cx="500066" cy="198411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4 Conector angular"/>
          <p:cNvCxnSpPr>
            <a:stCxn id="13" idx="2"/>
            <a:endCxn id="10" idx="0"/>
          </p:cNvCxnSpPr>
          <p:nvPr/>
        </p:nvCxnSpPr>
        <p:spPr>
          <a:xfrm rot="5400000">
            <a:off x="4200796" y="2198566"/>
            <a:ext cx="500066" cy="82919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5 Conector angular"/>
          <p:cNvCxnSpPr>
            <a:stCxn id="13" idx="2"/>
            <a:endCxn id="4" idx="0"/>
          </p:cNvCxnSpPr>
          <p:nvPr/>
        </p:nvCxnSpPr>
        <p:spPr>
          <a:xfrm rot="16200000" flipH="1">
            <a:off x="4772299" y="2456256"/>
            <a:ext cx="500066" cy="3138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6 Conector angular"/>
          <p:cNvCxnSpPr>
            <a:stCxn id="13" idx="2"/>
            <a:endCxn id="5" idx="0"/>
          </p:cNvCxnSpPr>
          <p:nvPr/>
        </p:nvCxnSpPr>
        <p:spPr>
          <a:xfrm rot="16200000" flipH="1">
            <a:off x="5343803" y="1884752"/>
            <a:ext cx="500066" cy="145682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7 Conector angular"/>
          <p:cNvCxnSpPr>
            <a:stCxn id="13" idx="2"/>
            <a:endCxn id="6" idx="0"/>
          </p:cNvCxnSpPr>
          <p:nvPr/>
        </p:nvCxnSpPr>
        <p:spPr>
          <a:xfrm rot="16200000" flipH="1">
            <a:off x="5915308" y="1313248"/>
            <a:ext cx="500066" cy="259983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8 Conector angular"/>
          <p:cNvCxnSpPr>
            <a:stCxn id="13" idx="2"/>
            <a:endCxn id="7" idx="0"/>
          </p:cNvCxnSpPr>
          <p:nvPr/>
        </p:nvCxnSpPr>
        <p:spPr>
          <a:xfrm rot="16200000" flipH="1">
            <a:off x="6471342" y="757213"/>
            <a:ext cx="500066" cy="371189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Line 564"/>
          <p:cNvSpPr>
            <a:spLocks noChangeShapeType="1"/>
          </p:cNvSpPr>
          <p:nvPr/>
        </p:nvSpPr>
        <p:spPr bwMode="auto">
          <a:xfrm flipV="1">
            <a:off x="8001024" y="604375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MX" sz="800"/>
          </a:p>
        </p:txBody>
      </p:sp>
      <p:sp>
        <p:nvSpPr>
          <p:cNvPr id="41" name="Line 563"/>
          <p:cNvSpPr>
            <a:spLocks noChangeShapeType="1"/>
          </p:cNvSpPr>
          <p:nvPr/>
        </p:nvSpPr>
        <p:spPr bwMode="auto">
          <a:xfrm flipV="1">
            <a:off x="6919937" y="6116778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MX" sz="800"/>
          </a:p>
        </p:txBody>
      </p:sp>
      <p:sp>
        <p:nvSpPr>
          <p:cNvPr id="42" name="Line 561"/>
          <p:cNvSpPr>
            <a:spLocks noChangeShapeType="1"/>
          </p:cNvSpPr>
          <p:nvPr/>
        </p:nvSpPr>
        <p:spPr bwMode="auto">
          <a:xfrm flipV="1">
            <a:off x="5779851" y="604375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MX" sz="800"/>
          </a:p>
        </p:txBody>
      </p:sp>
      <p:sp>
        <p:nvSpPr>
          <p:cNvPr id="43" name="Line 560"/>
          <p:cNvSpPr>
            <a:spLocks noChangeShapeType="1"/>
          </p:cNvSpPr>
          <p:nvPr/>
        </p:nvSpPr>
        <p:spPr bwMode="auto">
          <a:xfrm flipV="1">
            <a:off x="4545059" y="6116778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MX" sz="800"/>
          </a:p>
        </p:txBody>
      </p:sp>
      <p:sp>
        <p:nvSpPr>
          <p:cNvPr id="44" name="Line 559"/>
          <p:cNvSpPr>
            <a:spLocks noChangeShapeType="1"/>
          </p:cNvSpPr>
          <p:nvPr/>
        </p:nvSpPr>
        <p:spPr bwMode="auto">
          <a:xfrm flipV="1">
            <a:off x="3443314" y="604375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MX" sz="800"/>
          </a:p>
        </p:txBody>
      </p:sp>
      <p:sp>
        <p:nvSpPr>
          <p:cNvPr id="45" name="Line 558"/>
          <p:cNvSpPr>
            <a:spLocks noChangeShapeType="1"/>
          </p:cNvSpPr>
          <p:nvPr/>
        </p:nvSpPr>
        <p:spPr bwMode="auto">
          <a:xfrm flipV="1">
            <a:off x="2506689" y="604375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MX" sz="800"/>
          </a:p>
        </p:txBody>
      </p:sp>
      <p:sp>
        <p:nvSpPr>
          <p:cNvPr id="46" name="Rectangle 83"/>
          <p:cNvSpPr>
            <a:spLocks noChangeArrowheads="1"/>
          </p:cNvSpPr>
          <p:nvPr/>
        </p:nvSpPr>
        <p:spPr bwMode="auto">
          <a:xfrm>
            <a:off x="4165618" y="5373827"/>
            <a:ext cx="983593" cy="10493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  <a:p>
            <a:r>
              <a:rPr lang="es-ES_tradnl" sz="800" dirty="0"/>
              <a:t>GRUPO DE </a:t>
            </a:r>
          </a:p>
          <a:p>
            <a:r>
              <a:rPr lang="es-ES_tradnl" sz="800" dirty="0"/>
              <a:t>RECAUDACIÓN</a:t>
            </a:r>
          </a:p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</p:txBody>
      </p:sp>
      <p:sp>
        <p:nvSpPr>
          <p:cNvPr id="47" name="Rectangle 89"/>
          <p:cNvSpPr>
            <a:spLocks noChangeArrowheads="1"/>
          </p:cNvSpPr>
          <p:nvPr/>
        </p:nvSpPr>
        <p:spPr bwMode="auto">
          <a:xfrm>
            <a:off x="5390893" y="5403991"/>
            <a:ext cx="1099634" cy="10493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ES_tradnl" sz="800" dirty="0"/>
          </a:p>
          <a:p>
            <a:endParaRPr lang="es-ES_tradnl" sz="800" dirty="0"/>
          </a:p>
          <a:p>
            <a:r>
              <a:rPr lang="es-ES_tradnl" sz="800" dirty="0"/>
              <a:t>GRUPO DE </a:t>
            </a:r>
          </a:p>
          <a:p>
            <a:r>
              <a:rPr lang="es-ES_tradnl" sz="800" dirty="0"/>
              <a:t>AUDITORÍA FISCAL </a:t>
            </a:r>
          </a:p>
          <a:p>
            <a:r>
              <a:rPr lang="es-ES_tradnl" sz="800" dirty="0"/>
              <a:t>FEDERAL </a:t>
            </a:r>
          </a:p>
          <a:p>
            <a:r>
              <a:rPr lang="es-ES_tradnl" sz="800" dirty="0"/>
              <a:t>Y COMERCIO </a:t>
            </a:r>
          </a:p>
          <a:p>
            <a:r>
              <a:rPr lang="es-ES_tradnl" sz="800" dirty="0"/>
              <a:t>EXTERIOR</a:t>
            </a:r>
          </a:p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</p:txBody>
      </p:sp>
      <p:sp>
        <p:nvSpPr>
          <p:cNvPr id="48" name="Rectangle 126"/>
          <p:cNvSpPr>
            <a:spLocks noChangeArrowheads="1"/>
          </p:cNvSpPr>
          <p:nvPr/>
        </p:nvSpPr>
        <p:spPr bwMode="auto">
          <a:xfrm>
            <a:off x="6600302" y="5373827"/>
            <a:ext cx="1065755" cy="10493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ES_tradnl" sz="800" dirty="0"/>
          </a:p>
          <a:p>
            <a:endParaRPr lang="es-ES_tradnl" sz="800" dirty="0"/>
          </a:p>
          <a:p>
            <a:r>
              <a:rPr lang="es-ES_tradnl" sz="800" dirty="0"/>
              <a:t>GRUPO DE </a:t>
            </a:r>
          </a:p>
          <a:p>
            <a:r>
              <a:rPr lang="es-ES_tradnl" sz="800" dirty="0"/>
              <a:t>GASTO, </a:t>
            </a:r>
          </a:p>
          <a:p>
            <a:r>
              <a:rPr lang="es-ES_tradnl" sz="800" dirty="0"/>
              <a:t>CONTABILIDAD Y</a:t>
            </a:r>
          </a:p>
          <a:p>
            <a:r>
              <a:rPr lang="es-ES_tradnl" sz="800" dirty="0"/>
              <a:t>TRANSPARENCIA</a:t>
            </a:r>
          </a:p>
          <a:p>
            <a:endParaRPr lang="es-ES_tradnl" sz="800" dirty="0"/>
          </a:p>
          <a:p>
            <a:endParaRPr lang="es-ES_tradnl" sz="800" dirty="0"/>
          </a:p>
        </p:txBody>
      </p:sp>
      <p:sp>
        <p:nvSpPr>
          <p:cNvPr id="49" name="Rectangle 135"/>
          <p:cNvSpPr>
            <a:spLocks noChangeArrowheads="1"/>
          </p:cNvSpPr>
          <p:nvPr/>
        </p:nvSpPr>
        <p:spPr bwMode="auto">
          <a:xfrm>
            <a:off x="7904190" y="5354777"/>
            <a:ext cx="882652" cy="10493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s-ES_tradnl" sz="800" dirty="0"/>
              <a:t>GRUPO DE  </a:t>
            </a:r>
          </a:p>
          <a:p>
            <a:r>
              <a:rPr lang="es-ES_tradnl" sz="800" dirty="0"/>
              <a:t>DEUDA Y </a:t>
            </a:r>
          </a:p>
          <a:p>
            <a:r>
              <a:rPr lang="es-ES_tradnl" sz="800" dirty="0"/>
              <a:t>EMPRÉSTITOS</a:t>
            </a:r>
          </a:p>
          <a:p>
            <a:r>
              <a:rPr lang="es-ES_tradnl" sz="800" dirty="0"/>
              <a:t> </a:t>
            </a:r>
          </a:p>
          <a:p>
            <a:endParaRPr lang="es-ES_tradnl" sz="800" dirty="0"/>
          </a:p>
          <a:p>
            <a:r>
              <a:rPr lang="es-ES_tradnl" sz="800" dirty="0"/>
              <a:t> </a:t>
            </a:r>
          </a:p>
        </p:txBody>
      </p:sp>
      <p:sp>
        <p:nvSpPr>
          <p:cNvPr id="50" name="Rectangle 80"/>
          <p:cNvSpPr>
            <a:spLocks noChangeArrowheads="1"/>
          </p:cNvSpPr>
          <p:nvPr/>
        </p:nvSpPr>
        <p:spPr bwMode="auto">
          <a:xfrm>
            <a:off x="3071804" y="5403991"/>
            <a:ext cx="884999" cy="10001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ES_tradnl" sz="800" dirty="0"/>
          </a:p>
          <a:p>
            <a:r>
              <a:rPr lang="es-ES_tradnl" sz="800" dirty="0"/>
              <a:t>GRUPO </a:t>
            </a:r>
          </a:p>
          <a:p>
            <a:r>
              <a:rPr lang="es-ES_tradnl" sz="800" dirty="0"/>
              <a:t>DE</a:t>
            </a:r>
          </a:p>
          <a:p>
            <a:r>
              <a:rPr lang="es-ES_tradnl" sz="800" dirty="0"/>
              <a:t>INGRESOS</a:t>
            </a:r>
          </a:p>
          <a:p>
            <a:endParaRPr lang="es-ES_tradnl" sz="800" dirty="0"/>
          </a:p>
          <a:p>
            <a:endParaRPr lang="es-ES_tradnl" sz="800" dirty="0"/>
          </a:p>
        </p:txBody>
      </p:sp>
      <p:sp>
        <p:nvSpPr>
          <p:cNvPr id="51" name="Rectangle 368"/>
          <p:cNvSpPr>
            <a:spLocks noChangeArrowheads="1"/>
          </p:cNvSpPr>
          <p:nvPr/>
        </p:nvSpPr>
        <p:spPr bwMode="auto">
          <a:xfrm>
            <a:off x="1714480" y="5396053"/>
            <a:ext cx="1143008" cy="99250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  <a:p>
            <a:r>
              <a:rPr lang="es-ES_tradnl" sz="800" dirty="0"/>
              <a:t>COMITÉ DE </a:t>
            </a:r>
          </a:p>
          <a:p>
            <a:r>
              <a:rPr lang="es-ES_tradnl" sz="800" dirty="0"/>
              <a:t>VIGILANCIA DE </a:t>
            </a:r>
          </a:p>
          <a:p>
            <a:r>
              <a:rPr lang="es-ES_tradnl" sz="800" dirty="0"/>
              <a:t>APORTACIONES Y </a:t>
            </a:r>
          </a:p>
          <a:p>
            <a:r>
              <a:rPr lang="es-ES_tradnl" sz="800" dirty="0"/>
              <a:t>OTROS RECURSOS </a:t>
            </a:r>
          </a:p>
          <a:p>
            <a:r>
              <a:rPr lang="es-ES_tradnl" sz="800" dirty="0"/>
              <a:t>DESCENTRALIZADOS</a:t>
            </a:r>
          </a:p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</p:txBody>
      </p:sp>
      <p:sp>
        <p:nvSpPr>
          <p:cNvPr id="52" name="Rectangle 541"/>
          <p:cNvSpPr>
            <a:spLocks noChangeArrowheads="1"/>
          </p:cNvSpPr>
          <p:nvPr/>
        </p:nvSpPr>
        <p:spPr bwMode="auto">
          <a:xfrm>
            <a:off x="500036" y="5396053"/>
            <a:ext cx="1071570" cy="99250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  <a:p>
            <a:r>
              <a:rPr lang="es-ES_tradnl" sz="800" dirty="0"/>
              <a:t>COMITÉ DE </a:t>
            </a:r>
          </a:p>
          <a:p>
            <a:r>
              <a:rPr lang="es-ES_tradnl" sz="800" dirty="0"/>
              <a:t>VIGILANCIA DEL</a:t>
            </a:r>
          </a:p>
          <a:p>
            <a:r>
              <a:rPr lang="es-ES_tradnl" sz="800" dirty="0"/>
              <a:t>SISTEMA DE </a:t>
            </a:r>
          </a:p>
          <a:p>
            <a:r>
              <a:rPr lang="es-ES_tradnl" sz="800" dirty="0"/>
              <a:t>PARTICIPACIONES </a:t>
            </a:r>
          </a:p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  <a:p>
            <a:endParaRPr lang="es-ES_tradnl" sz="800" dirty="0"/>
          </a:p>
        </p:txBody>
      </p:sp>
      <p:sp>
        <p:nvSpPr>
          <p:cNvPr id="53" name="Rectangle 106"/>
          <p:cNvSpPr>
            <a:spLocks noChangeArrowheads="1"/>
          </p:cNvSpPr>
          <p:nvPr/>
        </p:nvSpPr>
        <p:spPr bwMode="auto">
          <a:xfrm>
            <a:off x="2771800" y="4365104"/>
            <a:ext cx="4100522" cy="75249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s-ES_tradnl" sz="1600" b="1" dirty="0" smtClean="0"/>
              <a:t>Grupos de Trabajo del SNCF</a:t>
            </a:r>
            <a:endParaRPr lang="es-ES_tradnl" sz="1600" i="1" dirty="0"/>
          </a:p>
        </p:txBody>
      </p:sp>
    </p:spTree>
    <p:extLst>
      <p:ext uri="{BB962C8B-B14F-4D97-AF65-F5344CB8AC3E}">
        <p14:creationId xmlns:p14="http://schemas.microsoft.com/office/powerpoint/2010/main" val="1642807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033413" y="188640"/>
            <a:ext cx="71389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s-ES_tradnl" sz="2800" b="1">
                <a:solidFill>
                  <a:srgbClr val="E46C0A"/>
                </a:solidFill>
                <a:latin typeface="Calibri" charset="0"/>
              </a:rPr>
              <a:t>¿Que ha pasado con este esquema de relaciones Fiscales?</a:t>
            </a:r>
            <a:endParaRPr lang="es-ES" sz="2800">
              <a:solidFill>
                <a:srgbClr val="E46C0A"/>
              </a:solidFill>
              <a:latin typeface="Calibri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539552" y="1484784"/>
            <a:ext cx="79208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Clr>
                <a:srgbClr val="660066"/>
              </a:buClr>
              <a:buFont typeface="Wingdings" charset="0"/>
              <a:buNone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Con la evolución del Sistema de Coordinación se han manifestado:</a:t>
            </a:r>
          </a:p>
          <a:p>
            <a:pPr algn="just">
              <a:spcBef>
                <a:spcPct val="50000"/>
              </a:spcBef>
              <a:buClr>
                <a:srgbClr val="660066"/>
              </a:buClr>
              <a:buFont typeface="Wingdings" charset="0"/>
              <a:buNone/>
            </a:pPr>
            <a:endParaRPr lang="es-ES_tradnl" sz="2200" dirty="0">
              <a:solidFill>
                <a:srgbClr val="10253F"/>
              </a:solidFill>
              <a:latin typeface="Calibri" charset="0"/>
              <a:cs typeface="Calibri" charset="0"/>
            </a:endParaRPr>
          </a:p>
          <a:p>
            <a:pPr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 smtClean="0">
                <a:solidFill>
                  <a:srgbClr val="10253F"/>
                </a:solidFill>
                <a:latin typeface="Calibri" charset="0"/>
                <a:cs typeface="Calibri" charset="0"/>
              </a:rPr>
              <a:t>    Una </a:t>
            </a: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dependencia excesiva de los recursos transferidos</a:t>
            </a:r>
          </a:p>
          <a:p>
            <a:pPr marL="544513" indent="-544513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Ha disminuido el ritmo de crecimiento de los recursos transferidos en algunas entidades</a:t>
            </a:r>
          </a:p>
          <a:p>
            <a:pPr marL="544513" indent="-544513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Las entidades encuentran insuficientes los recursos transferidos para atender sus rezagos</a:t>
            </a:r>
          </a:p>
          <a:p>
            <a:pPr marL="544513" indent="-544513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Se presentan distorsiones en el esquema de transferencias con objetivos contrapuestos </a:t>
            </a:r>
          </a:p>
          <a:p>
            <a:pPr marL="544513" indent="-544513" algn="just">
              <a:spcBef>
                <a:spcPct val="50000"/>
              </a:spcBef>
              <a:buClr>
                <a:srgbClr val="E46C0A"/>
              </a:buClr>
              <a:buFont typeface="Wingdings" charset="0"/>
              <a:buChar char="v"/>
            </a:pPr>
            <a:r>
              <a:rPr lang="es-ES_tradnl" sz="2200" dirty="0">
                <a:solidFill>
                  <a:srgbClr val="10253F"/>
                </a:solidFill>
                <a:latin typeface="Calibri" charset="0"/>
                <a:cs typeface="Calibri" charset="0"/>
              </a:rPr>
              <a:t>Hay una pérdida de la capacitad de respuesta de los gobiernos Locales </a:t>
            </a:r>
          </a:p>
        </p:txBody>
      </p:sp>
    </p:spTree>
    <p:extLst>
      <p:ext uri="{BB962C8B-B14F-4D97-AF65-F5344CB8AC3E}">
        <p14:creationId xmlns:p14="http://schemas.microsoft.com/office/powerpoint/2010/main" val="4082358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018981325"/>
              </p:ext>
            </p:extLst>
          </p:nvPr>
        </p:nvGraphicFramePr>
        <p:xfrm>
          <a:off x="0" y="863502"/>
          <a:ext cx="907259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29183" y="3306763"/>
            <a:ext cx="2714625" cy="2714625"/>
          </a:xfrm>
        </p:spPr>
        <p:txBody>
          <a:bodyPr>
            <a:normAutofit/>
          </a:bodyPr>
          <a:lstStyle/>
          <a:p>
            <a:pPr marL="273050" indent="-273050" eaLnBrk="1" hangingPunct="1">
              <a:lnSpc>
                <a:spcPct val="90000"/>
              </a:lnSpc>
              <a:buClr>
                <a:srgbClr val="008000"/>
              </a:buClr>
              <a:buFont typeface="Wingdings" charset="0"/>
              <a:buChar char="Ø"/>
            </a:pPr>
            <a:r>
              <a:rPr lang="es-MX" sz="1400" dirty="0">
                <a:latin typeface="Arial" charset="0"/>
                <a:cs typeface="Arial" charset="0"/>
              </a:rPr>
              <a:t>Fondo General de Participaciones</a:t>
            </a:r>
          </a:p>
          <a:p>
            <a:pPr marL="273050" indent="-273050" eaLnBrk="1" hangingPunct="1">
              <a:lnSpc>
                <a:spcPct val="90000"/>
              </a:lnSpc>
              <a:buClr>
                <a:srgbClr val="008000"/>
              </a:buClr>
              <a:buFont typeface="Wingdings" charset="0"/>
              <a:buChar char="Ø"/>
            </a:pPr>
            <a:r>
              <a:rPr lang="es-MX" sz="1400" dirty="0">
                <a:latin typeface="Arial" charset="0"/>
                <a:cs typeface="Arial" charset="0"/>
              </a:rPr>
              <a:t>Fondo de Fomento Municipal</a:t>
            </a:r>
          </a:p>
          <a:p>
            <a:pPr marL="273050" indent="-273050" eaLnBrk="1" hangingPunct="1">
              <a:lnSpc>
                <a:spcPct val="90000"/>
              </a:lnSpc>
              <a:buClr>
                <a:srgbClr val="008000"/>
              </a:buClr>
              <a:buFont typeface="Wingdings" charset="0"/>
              <a:buChar char="Ø"/>
            </a:pPr>
            <a:r>
              <a:rPr lang="es-MX" sz="1400" dirty="0">
                <a:latin typeface="Arial" charset="0"/>
                <a:cs typeface="Arial" charset="0"/>
              </a:rPr>
              <a:t>Fondo de Fiscalización</a:t>
            </a:r>
          </a:p>
          <a:p>
            <a:pPr marL="273050" indent="-273050" eaLnBrk="1" hangingPunct="1">
              <a:lnSpc>
                <a:spcPct val="90000"/>
              </a:lnSpc>
              <a:buClr>
                <a:srgbClr val="008000"/>
              </a:buClr>
              <a:buFont typeface="Wingdings" charset="0"/>
              <a:buChar char="Ø"/>
            </a:pPr>
            <a:r>
              <a:rPr lang="es-MX" sz="1400" dirty="0">
                <a:latin typeface="Arial" charset="0"/>
                <a:cs typeface="Arial" charset="0"/>
              </a:rPr>
              <a:t>Fondo de Compensación</a:t>
            </a:r>
          </a:p>
          <a:p>
            <a:pPr marL="273050" indent="-273050" eaLnBrk="1" hangingPunct="1">
              <a:lnSpc>
                <a:spcPct val="90000"/>
              </a:lnSpc>
              <a:buClr>
                <a:srgbClr val="008000"/>
              </a:buClr>
              <a:buFont typeface="Wingdings" charset="0"/>
              <a:buChar char="Ø"/>
            </a:pPr>
            <a:r>
              <a:rPr lang="es-MX" sz="1400" dirty="0">
                <a:latin typeface="Arial" charset="0"/>
                <a:cs typeface="Arial" charset="0"/>
              </a:rPr>
              <a:t>Fondo de Extracción de Hidrocarburos</a:t>
            </a:r>
          </a:p>
          <a:p>
            <a:pPr marL="273050" indent="-273050" eaLnBrk="1" hangingPunct="1">
              <a:lnSpc>
                <a:spcPct val="90000"/>
              </a:lnSpc>
              <a:buClr>
                <a:srgbClr val="008000"/>
              </a:buClr>
              <a:buFont typeface="Wingdings" charset="0"/>
              <a:buChar char="Ø"/>
            </a:pPr>
            <a:r>
              <a:rPr lang="es-MX" sz="1400" dirty="0">
                <a:latin typeface="Arial" charset="0"/>
                <a:cs typeface="Arial" charset="0"/>
              </a:rPr>
              <a:t>Impuesto Especial Sobre Producción y Servicios</a:t>
            </a:r>
          </a:p>
          <a:p>
            <a:pPr marL="273050" indent="-273050" eaLnBrk="1" hangingPunct="1">
              <a:lnSpc>
                <a:spcPct val="90000"/>
              </a:lnSpc>
              <a:buClr>
                <a:srgbClr val="008000"/>
              </a:buClr>
              <a:buFont typeface="Wingdings" charset="0"/>
              <a:buChar char="Ø"/>
            </a:pPr>
            <a:r>
              <a:rPr lang="es-MX" sz="1400" dirty="0">
                <a:latin typeface="Arial" charset="0"/>
                <a:cs typeface="Arial" charset="0"/>
              </a:rPr>
              <a:t>0.136% de la Recaudación Federal Participable.</a:t>
            </a:r>
            <a:endParaRPr lang="es-ES" sz="1400" dirty="0">
              <a:latin typeface="Arial" charset="0"/>
              <a:cs typeface="Arial" charset="0"/>
            </a:endParaRPr>
          </a:p>
        </p:txBody>
      </p:sp>
      <p:sp>
        <p:nvSpPr>
          <p:cNvPr id="14340" name="Rectangle 3"/>
          <p:cNvSpPr txBox="1">
            <a:spLocks noChangeArrowheads="1"/>
          </p:cNvSpPr>
          <p:nvPr/>
        </p:nvSpPr>
        <p:spPr bwMode="auto">
          <a:xfrm>
            <a:off x="3198813" y="3306763"/>
            <a:ext cx="2643187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Educación Básica y Normal 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Servicios de Salud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Infraestructura social 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Aportaciones Múltiples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Educación Tecnológica  y Adultos 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Seguridad Pública 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Fortalecimiento Financiero para estados y municipios </a:t>
            </a:r>
          </a:p>
        </p:txBody>
      </p:sp>
      <p:sp>
        <p:nvSpPr>
          <p:cNvPr id="14341" name="Rectangle 3"/>
          <p:cNvSpPr txBox="1">
            <a:spLocks noChangeArrowheads="1"/>
          </p:cNvSpPr>
          <p:nvPr/>
        </p:nvSpPr>
        <p:spPr bwMode="auto">
          <a:xfrm>
            <a:off x="6072188" y="3378200"/>
            <a:ext cx="3071812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Gasto federalizado en provisiones económicas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Transferencias petroleras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Convenios de  Descentralización</a:t>
            </a:r>
          </a:p>
          <a:p>
            <a:pPr eaLnBrk="1" hangingPunct="1">
              <a:spcBef>
                <a:spcPct val="20000"/>
              </a:spcBef>
              <a:buClr>
                <a:srgbClr val="008000"/>
              </a:buClr>
              <a:buSzPct val="85000"/>
              <a:buFont typeface="Wingdings" charset="0"/>
              <a:buChar char="Ø"/>
            </a:pPr>
            <a:r>
              <a:rPr lang="es-MX" sz="1400"/>
              <a:t>Convenios de Reasignación</a:t>
            </a:r>
          </a:p>
        </p:txBody>
      </p:sp>
      <p:sp>
        <p:nvSpPr>
          <p:cNvPr id="12294" name="7 CuadroTexto"/>
          <p:cNvSpPr txBox="1">
            <a:spLocks noChangeArrowheads="1"/>
          </p:cNvSpPr>
          <p:nvPr/>
        </p:nvSpPr>
        <p:spPr bwMode="auto">
          <a:xfrm>
            <a:off x="539750" y="238125"/>
            <a:ext cx="79629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MX" sz="2800" b="1">
                <a:solidFill>
                  <a:srgbClr val="E46C0A"/>
                </a:solidFill>
                <a:latin typeface="Calibri" charset="0"/>
              </a:rPr>
              <a:t>Las Transferencias Federales representan más del 85% de los Ingresos de las Entidades Federativas </a:t>
            </a:r>
          </a:p>
        </p:txBody>
      </p:sp>
    </p:spTree>
    <p:extLst>
      <p:ext uri="{BB962C8B-B14F-4D97-AF65-F5344CB8AC3E}">
        <p14:creationId xmlns:p14="http://schemas.microsoft.com/office/powerpoint/2010/main" val="3844352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16884</TotalTime>
  <Words>2104</Words>
  <Application>Microsoft Macintosh PowerPoint</Application>
  <PresentationFormat>Presentación en pantalla (4:3)</PresentationFormat>
  <Paragraphs>600</Paragraphs>
  <Slides>21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Indicadores utilizados en la distribución de Participaciones federales</vt:lpstr>
      <vt:lpstr>Presentación de PowerPoint</vt:lpstr>
      <vt:lpstr>Indicadores utilizados en la distribución de Aportaciones  federales</vt:lpstr>
    </vt:vector>
  </TitlesOfParts>
  <Company>AmSavS Creation´s 2008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Organismo Público del Sistema Nacional de Coordinación Fiscal</dc:title>
  <dc:creator>cmenciass</dc:creator>
  <cp:lastModifiedBy>IRMA  GARCIA</cp:lastModifiedBy>
  <cp:revision>1592</cp:revision>
  <dcterms:created xsi:type="dcterms:W3CDTF">2009-02-24T16:36:15Z</dcterms:created>
  <dcterms:modified xsi:type="dcterms:W3CDTF">2014-04-03T20:05:07Z</dcterms:modified>
</cp:coreProperties>
</file>